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63" r:id="rId2"/>
    <p:sldId id="264" r:id="rId3"/>
    <p:sldId id="265" r:id="rId4"/>
    <p:sldId id="256" r:id="rId5"/>
    <p:sldId id="257" r:id="rId6"/>
    <p:sldId id="266" r:id="rId7"/>
    <p:sldId id="267" r:id="rId8"/>
    <p:sldId id="258" r:id="rId9"/>
    <p:sldId id="259" r:id="rId10"/>
    <p:sldId id="261" r:id="rId11"/>
    <p:sldId id="260" r:id="rId12"/>
    <p:sldId id="262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wmf"/><Relationship Id="rId1" Type="http://schemas.openxmlformats.org/officeDocument/2006/relationships/image" Target="../media/image7.wmf"/><Relationship Id="rId5" Type="http://schemas.openxmlformats.org/officeDocument/2006/relationships/image" Target="../media/image11.wmf"/><Relationship Id="rId4" Type="http://schemas.openxmlformats.org/officeDocument/2006/relationships/image" Target="../media/image1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CFED74-E574-426C-A34D-65E83FFEF173}" type="datetimeFigureOut">
              <a:rPr lang="en-US" smtClean="0"/>
              <a:t>12/19/2024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8FDFB3-89CE-4978-8F13-A6972DF894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9420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21518578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F30EDE-5A69-4E77-9547-9367DFC0420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10491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6690F-500D-4201-9F1C-D54E5908CDF6}" type="datetimeFigureOut">
              <a:rPr lang="en-US" smtClean="0"/>
              <a:t>12/19/2024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0BC36-41F0-4BBD-898D-851729CB15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809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6690F-500D-4201-9F1C-D54E5908CDF6}" type="datetimeFigureOut">
              <a:rPr lang="en-US" smtClean="0"/>
              <a:t>12/19/2024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0BC36-41F0-4BBD-898D-851729CB15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39574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6690F-500D-4201-9F1C-D54E5908CDF6}" type="datetimeFigureOut">
              <a:rPr lang="en-US" smtClean="0"/>
              <a:t>12/19/2024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0BC36-41F0-4BBD-898D-851729CB15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86779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6690F-500D-4201-9F1C-D54E5908CDF6}" type="datetimeFigureOut">
              <a:rPr lang="en-US" smtClean="0"/>
              <a:t>12/19/2024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0BC36-41F0-4BBD-898D-851729CB15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98138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6690F-500D-4201-9F1C-D54E5908CDF6}" type="datetimeFigureOut">
              <a:rPr lang="en-US" smtClean="0"/>
              <a:t>12/19/2024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0BC36-41F0-4BBD-898D-851729CB15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8183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6690F-500D-4201-9F1C-D54E5908CDF6}" type="datetimeFigureOut">
              <a:rPr lang="en-US" smtClean="0"/>
              <a:t>12/19/2024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0BC36-41F0-4BBD-898D-851729CB15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12515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6690F-500D-4201-9F1C-D54E5908CDF6}" type="datetimeFigureOut">
              <a:rPr lang="en-US" smtClean="0"/>
              <a:t>12/19/2024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0BC36-41F0-4BBD-898D-851729CB15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5350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6690F-500D-4201-9F1C-D54E5908CDF6}" type="datetimeFigureOut">
              <a:rPr lang="en-US" smtClean="0"/>
              <a:t>12/19/2024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0BC36-41F0-4BBD-898D-851729CB15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19952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6690F-500D-4201-9F1C-D54E5908CDF6}" type="datetimeFigureOut">
              <a:rPr lang="en-US" smtClean="0"/>
              <a:t>12/19/2024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0BC36-41F0-4BBD-898D-851729CB15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30279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6690F-500D-4201-9F1C-D54E5908CDF6}" type="datetimeFigureOut">
              <a:rPr lang="en-US" smtClean="0"/>
              <a:t>12/19/2024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0BC36-41F0-4BBD-898D-851729CB15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2259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6690F-500D-4201-9F1C-D54E5908CDF6}" type="datetimeFigureOut">
              <a:rPr lang="en-US" smtClean="0"/>
              <a:t>12/19/2024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0BC36-41F0-4BBD-898D-851729CB15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92576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Repor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5848"/>
          <a:stretch/>
        </p:blipFill>
        <p:spPr>
          <a:xfrm>
            <a:off x="10236201" y="76200"/>
            <a:ext cx="1909228" cy="449568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6620933"/>
            <a:ext cx="12191999" cy="241235"/>
          </a:xfrm>
          <a:prstGeom prst="rect">
            <a:avLst/>
          </a:prstGeom>
        </p:spPr>
      </p:pic>
      <p:sp>
        <p:nvSpPr>
          <p:cNvPr id="8" name="投影片編號版面配置區 5"/>
          <p:cNvSpPr txBox="1">
            <a:spLocks/>
          </p:cNvSpPr>
          <p:nvPr userDrawn="1"/>
        </p:nvSpPr>
        <p:spPr>
          <a:xfrm>
            <a:off x="11015136" y="6620932"/>
            <a:ext cx="1109133" cy="2412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2BCCDC4-842A-4C2E-969C-D1D2F02A5041}" type="slidenum">
              <a:rPr lang="zh-TW" altLang="en-US" b="0" smtClean="0">
                <a:solidFill>
                  <a:schemeClr val="bg1"/>
                </a:solidFill>
              </a:rPr>
              <a:pPr/>
              <a:t>‹#›</a:t>
            </a:fld>
            <a:endParaRPr lang="zh-TW" altLang="en-US" b="0" dirty="0">
              <a:solidFill>
                <a:schemeClr val="bg1"/>
              </a:solidFill>
            </a:endParaRPr>
          </a:p>
        </p:txBody>
      </p:sp>
      <p:pic>
        <p:nvPicPr>
          <p:cNvPr id="9" name="图片 4">
            <a:extLst>
              <a:ext uri="{FF2B5EF4-FFF2-40B4-BE49-F238E27FC236}">
                <a16:creationId xmlns:a16="http://schemas.microsoft.com/office/drawing/2014/main" id="{A9621F51-BC94-CE0C-016B-69E5DF34565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28292"/>
            <a:ext cx="868837" cy="483117"/>
          </a:xfrm>
          <a:prstGeom prst="rect">
            <a:avLst/>
          </a:prstGeom>
        </p:spPr>
      </p:pic>
      <p:sp>
        <p:nvSpPr>
          <p:cNvPr id="7" name="矩形 6"/>
          <p:cNvSpPr/>
          <p:nvPr userDrawn="1"/>
        </p:nvSpPr>
        <p:spPr>
          <a:xfrm>
            <a:off x="283077" y="6620932"/>
            <a:ext cx="4085967" cy="237068"/>
          </a:xfrm>
          <a:prstGeom prst="rect">
            <a:avLst/>
          </a:prstGeom>
          <a:solidFill>
            <a:srgbClr val="002F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文字方塊 9"/>
          <p:cNvSpPr txBox="1"/>
          <p:nvPr userDrawn="1"/>
        </p:nvSpPr>
        <p:spPr>
          <a:xfrm>
            <a:off x="215346" y="6600966"/>
            <a:ext cx="27654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>
                <a:solidFill>
                  <a:schemeClr val="bg1"/>
                </a:solidFill>
              </a:rPr>
              <a:t>2024 </a:t>
            </a:r>
            <a:r>
              <a:rPr lang="en-US" altLang="zh-TW" sz="1200" dirty="0">
                <a:solidFill>
                  <a:schemeClr val="bg1"/>
                </a:solidFill>
              </a:rPr>
              <a:t>F</a:t>
            </a:r>
            <a:r>
              <a:rPr lang="en-US" altLang="zh-CN" sz="1200" dirty="0">
                <a:solidFill>
                  <a:schemeClr val="bg1"/>
                </a:solidFill>
              </a:rPr>
              <a:t>ii Confidential.</a:t>
            </a:r>
            <a:r>
              <a:rPr lang="en-US" altLang="zh-CN" sz="1200" baseline="0" dirty="0">
                <a:solidFill>
                  <a:schemeClr val="bg1"/>
                </a:solidFill>
              </a:rPr>
              <a:t> All Rights Reserved.</a:t>
            </a:r>
            <a:endParaRPr lang="zh-TW" alt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39225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6D13849C-81ED-C243-8E42-CA9B253AFB3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11746" y="220782"/>
            <a:ext cx="1716071" cy="255585"/>
          </a:xfrm>
          <a:prstGeom prst="rect">
            <a:avLst/>
          </a:prstGeom>
        </p:spPr>
      </p:pic>
      <p:cxnSp>
        <p:nvCxnSpPr>
          <p:cNvPr id="9" name="直線接點 8">
            <a:extLst>
              <a:ext uri="{FF2B5EF4-FFF2-40B4-BE49-F238E27FC236}">
                <a16:creationId xmlns:a16="http://schemas.microsoft.com/office/drawing/2014/main" id="{48794B79-2793-9243-B929-4649890ABF45}"/>
              </a:ext>
            </a:extLst>
          </p:cNvPr>
          <p:cNvCxnSpPr/>
          <p:nvPr userDrawn="1"/>
        </p:nvCxnSpPr>
        <p:spPr>
          <a:xfrm>
            <a:off x="10818674" y="3057062"/>
            <a:ext cx="1368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>
            <a:hlinkClick r:id="" action="ppaction://noaction"/>
          </p:cNvPr>
          <p:cNvSpPr/>
          <p:nvPr userDrawn="1"/>
        </p:nvSpPr>
        <p:spPr>
          <a:xfrm>
            <a:off x="10126134" y="136525"/>
            <a:ext cx="1866908" cy="396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2" name="圖片 1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996"/>
            <a:ext cx="12186674" cy="6855004"/>
          </a:xfrm>
          <a:prstGeom prst="rect">
            <a:avLst/>
          </a:prstGeom>
        </p:spPr>
      </p:pic>
      <p:sp>
        <p:nvSpPr>
          <p:cNvPr id="11" name="標題 1"/>
          <p:cNvSpPr>
            <a:spLocks noGrp="1"/>
          </p:cNvSpPr>
          <p:nvPr>
            <p:ph type="title" hasCustomPrompt="1"/>
          </p:nvPr>
        </p:nvSpPr>
        <p:spPr>
          <a:xfrm>
            <a:off x="657575" y="996807"/>
            <a:ext cx="7999314" cy="2293324"/>
          </a:xfrm>
          <a:noFill/>
        </p:spPr>
        <p:txBody>
          <a:bodyPr>
            <a:normAutofit/>
          </a:bodyPr>
          <a:lstStyle>
            <a:lvl1pPr>
              <a:defRPr sz="4400" b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pPr algn="ctr" fontAlgn="ctr"/>
            <a:r>
              <a:rPr lang="en-US" altLang="zh-CN" sz="4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UBN2314AA00 - Control Run Report For New </a:t>
            </a:r>
            <a:r>
              <a:rPr lang="en-US" sz="4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 - Connector</a:t>
            </a:r>
            <a:r>
              <a:rPr lang="en-US" altLang="zh-CN" sz="4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altLang="zh-CN" sz="4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投影片編號版面配置區 5"/>
          <p:cNvSpPr txBox="1">
            <a:spLocks/>
          </p:cNvSpPr>
          <p:nvPr userDrawn="1"/>
        </p:nvSpPr>
        <p:spPr>
          <a:xfrm>
            <a:off x="11015136" y="6620932"/>
            <a:ext cx="1109133" cy="2412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2BCCDC4-842A-4C2E-969C-D1D2F02A5041}" type="slidenum">
              <a:rPr lang="zh-TW" altLang="en-US" b="0" smtClean="0">
                <a:solidFill>
                  <a:schemeClr val="tx1"/>
                </a:solidFill>
              </a:rPr>
              <a:pPr/>
              <a:t>‹#›</a:t>
            </a:fld>
            <a:endParaRPr lang="zh-TW" altLang="en-US" b="0" dirty="0">
              <a:solidFill>
                <a:schemeClr val="tx1"/>
              </a:solidFill>
            </a:endParaRPr>
          </a:p>
        </p:txBody>
      </p:sp>
      <p:sp>
        <p:nvSpPr>
          <p:cNvPr id="10" name="矩形 9"/>
          <p:cNvSpPr/>
          <p:nvPr userDrawn="1"/>
        </p:nvSpPr>
        <p:spPr>
          <a:xfrm>
            <a:off x="459062" y="6464413"/>
            <a:ext cx="4085967" cy="313038"/>
          </a:xfrm>
          <a:prstGeom prst="rect">
            <a:avLst/>
          </a:prstGeom>
          <a:solidFill>
            <a:srgbClr val="002F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文字方塊 13"/>
          <p:cNvSpPr txBox="1"/>
          <p:nvPr userDrawn="1"/>
        </p:nvSpPr>
        <p:spPr>
          <a:xfrm>
            <a:off x="189471" y="6464413"/>
            <a:ext cx="36224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>
                <a:solidFill>
                  <a:schemeClr val="bg1"/>
                </a:solidFill>
              </a:rPr>
              <a:t>2024 </a:t>
            </a:r>
            <a:r>
              <a:rPr lang="en-US" altLang="zh-TW" sz="1600" dirty="0">
                <a:solidFill>
                  <a:schemeClr val="bg1"/>
                </a:solidFill>
              </a:rPr>
              <a:t>F</a:t>
            </a:r>
            <a:r>
              <a:rPr lang="en-US" altLang="zh-CN" sz="1600" dirty="0">
                <a:solidFill>
                  <a:schemeClr val="bg1"/>
                </a:solidFill>
              </a:rPr>
              <a:t>ii Confidential.</a:t>
            </a:r>
            <a:r>
              <a:rPr lang="en-US" altLang="zh-CN" sz="1600" baseline="0" dirty="0">
                <a:solidFill>
                  <a:schemeClr val="bg1"/>
                </a:solidFill>
              </a:rPr>
              <a:t> All Rights Reserved.</a:t>
            </a:r>
            <a:endParaRPr lang="zh-TW" alt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40327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D6690F-500D-4201-9F1C-D54E5908CDF6}" type="datetimeFigureOut">
              <a:rPr lang="en-US" smtClean="0"/>
              <a:t>12/19/2024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D0BC36-41F0-4BBD-898D-851729CB15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8570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11.w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8.wmf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0" Type="http://schemas.openxmlformats.org/officeDocument/2006/relationships/image" Target="../media/image10.wmf"/><Relationship Id="rId4" Type="http://schemas.openxmlformats.org/officeDocument/2006/relationships/image" Target="../media/image7.wmf"/><Relationship Id="rId9" Type="http://schemas.openxmlformats.org/officeDocument/2006/relationships/oleObject" Target="../embeddings/oleObject4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6.pn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332D46-A272-423B-808F-4017AAFA9A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89892"/>
            <a:ext cx="7999314" cy="2293324"/>
          </a:xfrm>
        </p:spPr>
        <p:txBody>
          <a:bodyPr>
            <a:normAutofit/>
          </a:bodyPr>
          <a:lstStyle/>
          <a:p>
            <a:pPr algn="ctr"/>
            <a:r>
              <a:rPr lang="en-US" sz="45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BFX AT-100 1PCS DOA FA REPORT</a:t>
            </a:r>
            <a:endParaRPr lang="en-US" sz="45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37BC894-5714-4072-8623-D28C81787F44}"/>
              </a:ext>
            </a:extLst>
          </p:cNvPr>
          <p:cNvSpPr txBox="1"/>
          <p:nvPr/>
        </p:nvSpPr>
        <p:spPr>
          <a:xfrm>
            <a:off x="422031" y="4872718"/>
            <a:ext cx="3329353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Prepare by</a:t>
            </a:r>
            <a:r>
              <a:rPr lang="en-US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PE </a:t>
            </a:r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en-US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JUSTIN</a:t>
            </a:r>
          </a:p>
          <a:p>
            <a:pPr>
              <a:lnSpc>
                <a:spcPct val="150000"/>
              </a:lnSpc>
            </a:pPr>
            <a:r>
              <a:rPr lang="en-US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Date: 2024/12/04</a:t>
            </a:r>
          </a:p>
        </p:txBody>
      </p:sp>
    </p:spTree>
    <p:extLst>
      <p:ext uri="{BB962C8B-B14F-4D97-AF65-F5344CB8AC3E}">
        <p14:creationId xmlns:p14="http://schemas.microsoft.com/office/powerpoint/2010/main" val="3377643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1019888" y="58084"/>
            <a:ext cx="91734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 TEAM</a:t>
            </a:r>
            <a:endParaRPr lang="en-US" sz="3600" b="1" dirty="0">
              <a:solidFill>
                <a:srgbClr val="002F7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CC50EF1C-8C29-4929-B2AC-E5CA3E8C1F94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807492" y="980727"/>
          <a:ext cx="10577016" cy="46967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88508">
                  <a:extLst>
                    <a:ext uri="{9D8B030D-6E8A-4147-A177-3AD203B41FA5}">
                      <a16:colId xmlns:a16="http://schemas.microsoft.com/office/drawing/2014/main" val="2033088988"/>
                    </a:ext>
                  </a:extLst>
                </a:gridCol>
                <a:gridCol w="5288508">
                  <a:extLst>
                    <a:ext uri="{9D8B030D-6E8A-4147-A177-3AD203B41FA5}">
                      <a16:colId xmlns:a16="http://schemas.microsoft.com/office/drawing/2014/main" val="443924126"/>
                    </a:ext>
                  </a:extLst>
                </a:gridCol>
              </a:tblGrid>
              <a:tr h="46967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Fii</a:t>
                      </a: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ALT</a:t>
                      </a:r>
                      <a:r>
                        <a:rPr lang="en-US" sz="2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OTT</a:t>
                      </a: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0325604"/>
                  </a:ext>
                </a:extLst>
              </a:tr>
              <a:tr h="4227067">
                <a:tc>
                  <a:txBody>
                    <a:bodyPr/>
                    <a:lstStyle/>
                    <a:p>
                      <a:r>
                        <a:rPr lang="en-US" sz="2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Team Leader:</a:t>
                      </a:r>
                    </a:p>
                    <a:p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 </a:t>
                      </a:r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Leader: Jack </a:t>
                      </a:r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 Leader: Mark</a:t>
                      </a: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QA: </a:t>
                      </a:r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Toney </a:t>
                      </a:r>
                      <a:r>
                        <a:rPr lang="en-US" sz="24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Tu</a:t>
                      </a: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n-US" sz="2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Team Members:</a:t>
                      </a:r>
                    </a:p>
                    <a:p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TE: Allan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ME:</a:t>
                      </a:r>
                      <a:r>
                        <a:rPr lang="en-US" sz="2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Wen-tai</a:t>
                      </a:r>
                      <a:endParaRPr lang="en-US" sz="24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</a:t>
                      </a:r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 Michael </a:t>
                      </a:r>
                      <a:r>
                        <a:rPr lang="en-US" sz="2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Ruan</a:t>
                      </a:r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/</a:t>
                      </a:r>
                      <a:r>
                        <a:rPr lang="en-US" sz="2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Justin</a:t>
                      </a: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QA: Ken/ Rachel</a:t>
                      </a:r>
                    </a:p>
                    <a:p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PM: </a:t>
                      </a:r>
                      <a:r>
                        <a:rPr lang="en-US" sz="24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Roisy</a:t>
                      </a: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Team Leader:</a:t>
                      </a:r>
                    </a:p>
                    <a:p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QA: SH Son</a:t>
                      </a:r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n-US" sz="2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Team Members:</a:t>
                      </a:r>
                    </a:p>
                    <a:p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637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53289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5191503"/>
              </p:ext>
            </p:extLst>
          </p:nvPr>
        </p:nvGraphicFramePr>
        <p:xfrm>
          <a:off x="585504" y="694352"/>
          <a:ext cx="11132458" cy="4372947"/>
        </p:xfrm>
        <a:graphic>
          <a:graphicData uri="http://schemas.openxmlformats.org/drawingml/2006/table">
            <a:tbl>
              <a:tblPr/>
              <a:tblGrid>
                <a:gridCol w="1625600">
                  <a:extLst>
                    <a:ext uri="{9D8B030D-6E8A-4147-A177-3AD203B41FA5}">
                      <a16:colId xmlns:a16="http://schemas.microsoft.com/office/drawing/2014/main" val="3123104050"/>
                    </a:ext>
                  </a:extLst>
                </a:gridCol>
                <a:gridCol w="9506858">
                  <a:extLst>
                    <a:ext uri="{9D8B030D-6E8A-4147-A177-3AD203B41FA5}">
                      <a16:colId xmlns:a16="http://schemas.microsoft.com/office/drawing/2014/main" val="3897910792"/>
                    </a:ext>
                  </a:extLst>
                </a:gridCol>
              </a:tblGrid>
              <a:tr h="580399">
                <a:tc gridSpan="2"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Issue Description</a:t>
                      </a:r>
                      <a:r>
                        <a:rPr kumimoji="0" lang="zh-CN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(5W1H)</a:t>
                      </a:r>
                      <a:endParaRPr kumimoji="0" lang="zh-TW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Microsoft JhengHei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5086092"/>
                  </a:ext>
                </a:extLst>
              </a:tr>
              <a:tr h="455554"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28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When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indent="93663"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93663" algn="l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lang="en-US" sz="18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2024-Dec-04</a:t>
                      </a:r>
                      <a:endParaRPr kumimoji="0" lang="en-US" altLang="zh-CN" sz="18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213335"/>
                  </a:ext>
                </a:extLst>
              </a:tr>
              <a:tr h="455554"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28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Who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indent="9366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936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US" altLang="zh-CN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 panose="020B0604020202020204" pitchFamily="34" charset="0"/>
                        </a:rPr>
                        <a:t>SH Son</a:t>
                      </a:r>
                      <a:endParaRPr kumimoji="0" lang="en-US" altLang="zh-CN" sz="18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0878102"/>
                  </a:ext>
                </a:extLst>
              </a:tr>
              <a:tr h="455554"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28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Where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indent="9366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936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ALT customer side</a:t>
                      </a:r>
                      <a:endParaRPr kumimoji="0" lang="en-US" altLang="zh-CN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022953"/>
                  </a:ext>
                </a:extLst>
              </a:tr>
              <a:tr h="683332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W</a:t>
                      </a:r>
                      <a:r>
                        <a:rPr kumimoji="0" lang="en-US" altLang="zh-CN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hat</a:t>
                      </a:r>
                      <a:endParaRPr kumimoji="0" lang="zh-TW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JhengHei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US" altLang="zh-CN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ALT customer return 1pc DOA T99X171.00 </a:t>
                      </a:r>
                      <a:r>
                        <a:rPr kumimoji="0" lang="en-US" altLang="zh-CN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n</a:t>
                      </a:r>
                      <a:r>
                        <a:rPr kumimoji="0" lang="en-US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o boot issue</a:t>
                      </a:r>
                      <a:endParaRPr kumimoji="0" lang="en-US" sz="18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4607069"/>
                  </a:ext>
                </a:extLst>
              </a:tr>
              <a:tr h="1059222"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W</a:t>
                      </a: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hy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JhengHei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aseline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U801_RTL8211F-CG </a:t>
                      </a:r>
                      <a:r>
                        <a:rPr lang="en-US" sz="18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(MPM: RTL8211F-CG, P/N 002.02152.005, DC: O15, Vendor: REALTEK) component.</a:t>
                      </a: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1765016"/>
                  </a:ext>
                </a:extLst>
              </a:tr>
              <a:tr h="6833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How many</a:t>
                      </a: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1pcs DOA: can’t </a:t>
                      </a:r>
                      <a:r>
                        <a:rPr kumimoji="0" lang="en-US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Boot</a:t>
                      </a: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6291503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4D0F1510-3EBD-9564-A89C-681D70FFCBDC}"/>
              </a:ext>
            </a:extLst>
          </p:cNvPr>
          <p:cNvSpPr txBox="1"/>
          <p:nvPr/>
        </p:nvSpPr>
        <p:spPr>
          <a:xfrm>
            <a:off x="886281" y="48022"/>
            <a:ext cx="46987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Problem Description</a:t>
            </a:r>
            <a:endParaRPr lang="zh-TW" altLang="en-US" sz="36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8728" y="5211182"/>
            <a:ext cx="1092601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b="1" dirty="0">
                <a:cs typeface="Arial" panose="020B0604020202020204" pitchFamily="34" charset="0"/>
              </a:rPr>
              <a:t>On </a:t>
            </a:r>
            <a:r>
              <a:rPr lang="en-US" b="1" dirty="0" smtClean="0">
                <a:cs typeface="Arial" panose="020B0604020202020204" pitchFamily="34" charset="0"/>
              </a:rPr>
              <a:t>04-Dec, </a:t>
            </a:r>
            <a:r>
              <a:rPr lang="en-US" b="1" dirty="0">
                <a:cs typeface="Arial" panose="020B0604020202020204" pitchFamily="34" charset="0"/>
              </a:rPr>
              <a:t>2024, T99X171.00 model, ALT customer </a:t>
            </a:r>
            <a:r>
              <a:rPr lang="en-US" b="1" dirty="0" smtClean="0">
                <a:cs typeface="Arial" panose="020B0604020202020204" pitchFamily="34" charset="0"/>
              </a:rPr>
              <a:t>return 1pcs DOA issue: </a:t>
            </a:r>
            <a:r>
              <a:rPr lang="en-US" b="1" dirty="0">
                <a:cs typeface="Arial" panose="020B0604020202020204" pitchFamily="34" charset="0"/>
              </a:rPr>
              <a:t>No boot </a:t>
            </a:r>
            <a:r>
              <a:rPr lang="en-US" b="1" dirty="0" smtClean="0">
                <a:cs typeface="Arial" panose="020B0604020202020204" pitchFamily="34" charset="0"/>
              </a:rPr>
              <a:t>issue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b="1" dirty="0">
                <a:cs typeface="Arial" panose="020B0604020202020204" pitchFamily="34" charset="0"/>
              </a:rPr>
              <a:t>S/N range : </a:t>
            </a:r>
            <a:r>
              <a:rPr lang="en-US" dirty="0" smtClean="0">
                <a:cs typeface="Arial" panose="020B0604020202020204" pitchFamily="34" charset="0"/>
              </a:rPr>
              <a:t>2149688001202404231426</a:t>
            </a:r>
            <a:endParaRPr lang="en-US" dirty="0"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b="1" dirty="0" smtClean="0">
                <a:cs typeface="Arial" panose="020B0604020202020204" pitchFamily="34" charset="0"/>
              </a:rPr>
              <a:t>Defect rate</a:t>
            </a:r>
            <a:r>
              <a:rPr lang="en-US" dirty="0" smtClean="0">
                <a:cs typeface="Arial" panose="020B0604020202020204" pitchFamily="34" charset="0"/>
              </a:rPr>
              <a:t>: 0.25% (1/388 pcs)</a:t>
            </a:r>
          </a:p>
        </p:txBody>
      </p:sp>
    </p:spTree>
    <p:extLst>
      <p:ext uri="{BB962C8B-B14F-4D97-AF65-F5344CB8AC3E}">
        <p14:creationId xmlns:p14="http://schemas.microsoft.com/office/powerpoint/2010/main" val="3340199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82578" y="132899"/>
            <a:ext cx="3141181" cy="5909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  <a:tabLst>
                <a:tab pos="0" algn="l"/>
              </a:tabLst>
            </a:pPr>
            <a:r>
              <a:rPr lang="en-US" sz="3600" b="1" spc="-1" dirty="0" smtClean="0">
                <a:solidFill>
                  <a:srgbClr val="002A4E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DOA analysis</a:t>
            </a:r>
            <a:endParaRPr lang="en-US" sz="3600" b="1" spc="-1" dirty="0">
              <a:solidFill>
                <a:srgbClr val="002A4E"/>
              </a:solidFill>
              <a:latin typeface="Arial" panose="020B0604020202020204" pitchFamily="34" charset="0"/>
              <a:ea typeface="Microsoft YaHei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82E3C92-4DDC-45DC-8CD8-5F742AE5D07A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204250" y="5594795"/>
            <a:ext cx="11684449" cy="898970"/>
          </a:xfrm>
          <a:prstGeom prst="wedgeRoundRectCallou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en-US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Summary:</a:t>
            </a:r>
            <a:r>
              <a:rPr lang="en-US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 board </a:t>
            </a:r>
            <a:r>
              <a:rPr lang="en-US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</a:t>
            </a:r>
            <a:r>
              <a:rPr lang="en-US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boot with out impedance abnormal</a:t>
            </a:r>
            <a:endParaRPr lang="en-US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82578" y="1143421"/>
            <a:ext cx="510167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Symptom: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No boot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Sorting analysis: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Visual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check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No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found out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abnormal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Measurement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No found out abnormal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11709" y="681756"/>
            <a:ext cx="39901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400" b="1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Confirm fail symptom</a:t>
            </a:r>
            <a:endParaRPr lang="en-US" sz="2400" b="1" dirty="0">
              <a:solidFill>
                <a:srgbClr val="002F7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87490" y="709636"/>
            <a:ext cx="3914239" cy="183497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246701" y="2559193"/>
            <a:ext cx="1995816" cy="3385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sz="1600" dirty="0">
                <a:solidFill>
                  <a:srgbClr val="FF0000"/>
                </a:solidFill>
              </a:rPr>
              <a:t>Boot Up Fail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37408"/>
              </p:ext>
            </p:extLst>
          </p:nvPr>
        </p:nvGraphicFramePr>
        <p:xfrm>
          <a:off x="1204250" y="2964206"/>
          <a:ext cx="7924284" cy="2564130"/>
        </p:xfrm>
        <a:graphic>
          <a:graphicData uri="http://schemas.openxmlformats.org/drawingml/2006/table">
            <a:tbl>
              <a:tblPr/>
              <a:tblGrid>
                <a:gridCol w="1700254">
                  <a:extLst>
                    <a:ext uri="{9D8B030D-6E8A-4147-A177-3AD203B41FA5}">
                      <a16:colId xmlns:a16="http://schemas.microsoft.com/office/drawing/2014/main" val="892428202"/>
                    </a:ext>
                  </a:extLst>
                </a:gridCol>
                <a:gridCol w="1967384">
                  <a:extLst>
                    <a:ext uri="{9D8B030D-6E8A-4147-A177-3AD203B41FA5}">
                      <a16:colId xmlns:a16="http://schemas.microsoft.com/office/drawing/2014/main" val="1332656201"/>
                    </a:ext>
                  </a:extLst>
                </a:gridCol>
                <a:gridCol w="1406106">
                  <a:extLst>
                    <a:ext uri="{9D8B030D-6E8A-4147-A177-3AD203B41FA5}">
                      <a16:colId xmlns:a16="http://schemas.microsoft.com/office/drawing/2014/main" val="2487971332"/>
                    </a:ext>
                  </a:extLst>
                </a:gridCol>
                <a:gridCol w="797657">
                  <a:extLst>
                    <a:ext uri="{9D8B030D-6E8A-4147-A177-3AD203B41FA5}">
                      <a16:colId xmlns:a16="http://schemas.microsoft.com/office/drawing/2014/main" val="541343746"/>
                    </a:ext>
                  </a:extLst>
                </a:gridCol>
                <a:gridCol w="1294272">
                  <a:extLst>
                    <a:ext uri="{9D8B030D-6E8A-4147-A177-3AD203B41FA5}">
                      <a16:colId xmlns:a16="http://schemas.microsoft.com/office/drawing/2014/main" val="2621520281"/>
                    </a:ext>
                  </a:extLst>
                </a:gridCol>
                <a:gridCol w="758611">
                  <a:extLst>
                    <a:ext uri="{9D8B030D-6E8A-4147-A177-3AD203B41FA5}">
                      <a16:colId xmlns:a16="http://schemas.microsoft.com/office/drawing/2014/main" val="746347309"/>
                    </a:ext>
                  </a:extLst>
                </a:gridCol>
              </a:tblGrid>
              <a:tr h="225038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Impedance &amp; VF 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voltage </a:t>
                      </a:r>
                      <a:r>
                        <a:rPr lang="en-US" sz="16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Units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1337693"/>
                  </a:ext>
                </a:extLst>
              </a:tr>
              <a:tr h="243651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Location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Description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 sample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#NG</a:t>
                      </a:r>
                      <a:endParaRPr lang="en-US" sz="1200" b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b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2360135"/>
                  </a:ext>
                </a:extLst>
              </a:tr>
              <a:tr h="22503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Impedance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VF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Impedance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VF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394138"/>
                  </a:ext>
                </a:extLst>
              </a:tr>
              <a:tr h="19796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R328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PP_PWR_IN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3.260K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0.504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3.123K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0.511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91427435"/>
                  </a:ext>
                </a:extLst>
              </a:tr>
              <a:tr h="19796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L303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P1V2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182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0.089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135.9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0.081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96640859"/>
                  </a:ext>
                </a:extLst>
              </a:tr>
              <a:tr h="19796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R325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P2V5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21.61K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0.392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16.35K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0.324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28360664"/>
                  </a:ext>
                </a:extLst>
              </a:tr>
              <a:tr h="19796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L304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P3V3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19.59K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0.35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19.59K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0.35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6148588"/>
                  </a:ext>
                </a:extLst>
              </a:tr>
              <a:tr h="19796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C322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eMMC_VDDQ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23.14K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0.416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22.8K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0.418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56258852"/>
                  </a:ext>
                </a:extLst>
              </a:tr>
              <a:tr h="19796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L301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VDDCPU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66.1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0.075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64.3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0.073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59260713"/>
                  </a:ext>
                </a:extLst>
              </a:tr>
              <a:tr h="19796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L302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VDD_EE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35.5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0.037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33.4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0.035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25890024"/>
                  </a:ext>
                </a:extLst>
              </a:tr>
              <a:tr h="19796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L801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ETH_DVDD10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1.952K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0.299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1.886K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0.283</a:t>
                      </a:r>
                      <a:endParaRPr lang="en-US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380715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33027507"/>
      </p:ext>
    </p:extLst>
  </p:cSld>
  <p:clrMapOvr>
    <a:masterClrMapping/>
  </p:clrMapOvr>
  <p:timing>
    <p:tnLst>
      <p:par>
        <p:cTn id="1" dur="indefinite" restart="never" nodeType="tmRoot">
          <p:childTnLst>
            <p:par>
              <p:cTn id="2"/>
            </p:par>
            <p:par>
              <p:cTn id="3"/>
            </p:par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D0F1510-3EBD-9564-A89C-681D70FFCBDC}"/>
              </a:ext>
            </a:extLst>
          </p:cNvPr>
          <p:cNvSpPr txBox="1"/>
          <p:nvPr/>
        </p:nvSpPr>
        <p:spPr>
          <a:xfrm>
            <a:off x="886281" y="48022"/>
            <a:ext cx="7669792" cy="5909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  <a:tabLst>
                <a:tab pos="0" algn="l"/>
              </a:tabLst>
            </a:pPr>
            <a:r>
              <a:rPr lang="en-US" sz="3600" b="1" spc="-1" dirty="0">
                <a:solidFill>
                  <a:srgbClr val="002A4E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Production History Data Checking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8838" y="2826579"/>
            <a:ext cx="26874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TW"/>
            </a:defPPr>
            <a:lvl1pPr>
              <a:defRPr sz="2000" b="1" spc="-1">
                <a:solidFill>
                  <a:srgbClr val="0000FF"/>
                </a:solidFill>
                <a:latin typeface="+mj-lt"/>
                <a:ea typeface="微软雅黑"/>
              </a:defRPr>
            </a:lvl1pPr>
          </a:lstStyle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Dot </a:t>
            </a:r>
            <a:r>
              <a:rPr lang="en-US" sz="1600">
                <a:latin typeface="Arial" panose="020B0604020202020204" pitchFamily="34" charset="0"/>
                <a:cs typeface="Arial" panose="020B0604020202020204" pitchFamily="34" charset="0"/>
              </a:rPr>
              <a:t>Level data (FATP )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8838" y="907894"/>
            <a:ext cx="234320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TW"/>
            </a:defPPr>
            <a:lvl1pPr>
              <a:defRPr sz="2000" b="1" spc="-1">
                <a:solidFill>
                  <a:srgbClr val="0000FF"/>
                </a:solidFill>
                <a:latin typeface="+mj-lt"/>
                <a:ea typeface="微软雅黑"/>
              </a:defRPr>
            </a:lvl1pPr>
          </a:lstStyle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T </a:t>
            </a:r>
            <a:r>
              <a:rPr lang="en-US" sz="1600">
                <a:latin typeface="Arial" panose="020B0604020202020204" pitchFamily="34" charset="0"/>
                <a:cs typeface="Arial" panose="020B0604020202020204" pitchFamily="34" charset="0"/>
              </a:rPr>
              <a:t>Level data (SMT)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/>
          </p:nvPr>
        </p:nvGraphicFramePr>
        <p:xfrm>
          <a:off x="608836" y="1439145"/>
          <a:ext cx="11013320" cy="115550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17950">
                  <a:extLst>
                    <a:ext uri="{9D8B030D-6E8A-4147-A177-3AD203B41FA5}">
                      <a16:colId xmlns:a16="http://schemas.microsoft.com/office/drawing/2014/main" val="3611406052"/>
                    </a:ext>
                  </a:extLst>
                </a:gridCol>
                <a:gridCol w="1471153">
                  <a:extLst>
                    <a:ext uri="{9D8B030D-6E8A-4147-A177-3AD203B41FA5}">
                      <a16:colId xmlns:a16="http://schemas.microsoft.com/office/drawing/2014/main" val="1447004912"/>
                    </a:ext>
                  </a:extLst>
                </a:gridCol>
                <a:gridCol w="1460196">
                  <a:extLst>
                    <a:ext uri="{9D8B030D-6E8A-4147-A177-3AD203B41FA5}">
                      <a16:colId xmlns:a16="http://schemas.microsoft.com/office/drawing/2014/main" val="340847428"/>
                    </a:ext>
                  </a:extLst>
                </a:gridCol>
                <a:gridCol w="1493041">
                  <a:extLst>
                    <a:ext uri="{9D8B030D-6E8A-4147-A177-3AD203B41FA5}">
                      <a16:colId xmlns:a16="http://schemas.microsoft.com/office/drawing/2014/main" val="2291525503"/>
                    </a:ext>
                  </a:extLst>
                </a:gridCol>
                <a:gridCol w="1516262">
                  <a:extLst>
                    <a:ext uri="{9D8B030D-6E8A-4147-A177-3AD203B41FA5}">
                      <a16:colId xmlns:a16="http://schemas.microsoft.com/office/drawing/2014/main" val="3056838208"/>
                    </a:ext>
                  </a:extLst>
                </a:gridCol>
                <a:gridCol w="1627359">
                  <a:extLst>
                    <a:ext uri="{9D8B030D-6E8A-4147-A177-3AD203B41FA5}">
                      <a16:colId xmlns:a16="http://schemas.microsoft.com/office/drawing/2014/main" val="2801135612"/>
                    </a:ext>
                  </a:extLst>
                </a:gridCol>
                <a:gridCol w="1627359">
                  <a:extLst>
                    <a:ext uri="{9D8B030D-6E8A-4147-A177-3AD203B41FA5}">
                      <a16:colId xmlns:a16="http://schemas.microsoft.com/office/drawing/2014/main" val="194131362"/>
                    </a:ext>
                  </a:extLst>
                </a:gridCol>
              </a:tblGrid>
              <a:tr h="409716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SN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 rtl="0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Tes</a:t>
                      </a:r>
                      <a:r>
                        <a:rPr lang="en-US" sz="18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 Station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2893221"/>
                  </a:ext>
                </a:extLst>
              </a:tr>
              <a:tr h="409716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Y0R0Z56</a:t>
                      </a:r>
                      <a:endParaRPr lang="en-US" sz="1200" b="1" i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SMTLOADING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TURNPCB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SPI2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u="none" strike="noStrike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AOI_2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INSP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PCB_STOCKIN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4575412"/>
                  </a:ext>
                </a:extLst>
              </a:tr>
              <a:tr h="336074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24/07/04 10:16 PM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24/07/05 5:12 PM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24/07/05 7:30 PM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24/07/05 8:05 PM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24/07/05 8:17 PM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24/07/09 12:50 PM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25417811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/>
          </p:nvPr>
        </p:nvGraphicFramePr>
        <p:xfrm>
          <a:off x="608837" y="3222882"/>
          <a:ext cx="11013319" cy="189502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00301">
                  <a:extLst>
                    <a:ext uri="{9D8B030D-6E8A-4147-A177-3AD203B41FA5}">
                      <a16:colId xmlns:a16="http://schemas.microsoft.com/office/drawing/2014/main" val="2004904958"/>
                    </a:ext>
                  </a:extLst>
                </a:gridCol>
                <a:gridCol w="1538433">
                  <a:extLst>
                    <a:ext uri="{9D8B030D-6E8A-4147-A177-3AD203B41FA5}">
                      <a16:colId xmlns:a16="http://schemas.microsoft.com/office/drawing/2014/main" val="2812330865"/>
                    </a:ext>
                  </a:extLst>
                </a:gridCol>
                <a:gridCol w="1576585">
                  <a:extLst>
                    <a:ext uri="{9D8B030D-6E8A-4147-A177-3AD203B41FA5}">
                      <a16:colId xmlns:a16="http://schemas.microsoft.com/office/drawing/2014/main" val="2862351682"/>
                    </a:ext>
                  </a:extLst>
                </a:gridCol>
                <a:gridCol w="1604775">
                  <a:extLst>
                    <a:ext uri="{9D8B030D-6E8A-4147-A177-3AD203B41FA5}">
                      <a16:colId xmlns:a16="http://schemas.microsoft.com/office/drawing/2014/main" val="2758601917"/>
                    </a:ext>
                  </a:extLst>
                </a:gridCol>
                <a:gridCol w="1516359">
                  <a:extLst>
                    <a:ext uri="{9D8B030D-6E8A-4147-A177-3AD203B41FA5}">
                      <a16:colId xmlns:a16="http://schemas.microsoft.com/office/drawing/2014/main" val="297050172"/>
                    </a:ext>
                  </a:extLst>
                </a:gridCol>
                <a:gridCol w="1538433">
                  <a:extLst>
                    <a:ext uri="{9D8B030D-6E8A-4147-A177-3AD203B41FA5}">
                      <a16:colId xmlns:a16="http://schemas.microsoft.com/office/drawing/2014/main" val="4162181979"/>
                    </a:ext>
                  </a:extLst>
                </a:gridCol>
                <a:gridCol w="1538433">
                  <a:extLst>
                    <a:ext uri="{9D8B030D-6E8A-4147-A177-3AD203B41FA5}">
                      <a16:colId xmlns:a16="http://schemas.microsoft.com/office/drawing/2014/main" val="3061608070"/>
                    </a:ext>
                  </a:extLst>
                </a:gridCol>
              </a:tblGrid>
              <a:tr h="504494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S/N range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 rtl="0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Tes</a:t>
                      </a:r>
                      <a:r>
                        <a:rPr lang="en-US" sz="1800" b="1" i="0" u="none" strike="noStrike" baseline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 Station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0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8076244"/>
                  </a:ext>
                </a:extLst>
              </a:tr>
              <a:tr h="310684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2149688001202404231426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1" u="none" strike="noStrike" smtClean="0">
                          <a:effectLst/>
                        </a:rPr>
                        <a:t>UK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1" u="none" strike="noStrike" smtClean="0">
                          <a:effectLst/>
                        </a:rPr>
                        <a:t>FT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1" u="none" strike="noStrike" smtClean="0">
                          <a:effectLst/>
                        </a:rPr>
                        <a:t>FT1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1" u="none" strike="noStrike" smtClean="0">
                          <a:effectLst/>
                        </a:rPr>
                        <a:t>RC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1" u="none" strike="noStrike" smtClean="0">
                          <a:effectLst/>
                        </a:rPr>
                        <a:t>RC1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1" u="none" strike="noStrike" smtClean="0">
                          <a:effectLst/>
                        </a:rPr>
                        <a:t>RC2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2708224"/>
                  </a:ext>
                </a:extLst>
              </a:tr>
              <a:tr h="388551">
                <a:tc vMerge="1">
                  <a:txBody>
                    <a:bodyPr/>
                    <a:lstStyle/>
                    <a:p>
                      <a:pPr algn="ctr" rtl="0" fontAlgn="ctr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24/07/10 2:22 AM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24/07/10 2:28 AM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24/07/10 2:37 AM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24/07/10 2:58 AM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24/07/10 3:19 AM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24/07/10 3:25 AM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82592922"/>
                  </a:ext>
                </a:extLst>
              </a:tr>
              <a:tr h="69129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Test logs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UK</a:t>
                      </a:r>
                      <a:r>
                        <a:rPr lang="en-US" sz="1100" b="0" i="0" u="none" strike="noStrike" baseline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test haven’t logs test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81380919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608836" y="5254699"/>
            <a:ext cx="10773263" cy="12003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altLang="zh-TW" sz="16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Summary:</a:t>
            </a:r>
            <a:r>
              <a:rPr lang="zh-TW" altLang="en-US" sz="1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1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1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</a:t>
            </a:r>
            <a:r>
              <a:rPr lang="en-US" sz="160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unit has PASSED </a:t>
            </a:r>
            <a:r>
              <a:rPr lang="en-US" sz="1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normally SMT and </a:t>
            </a:r>
            <a:r>
              <a:rPr lang="en-US" sz="160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FATP</a:t>
            </a:r>
            <a:r>
              <a:rPr lang="en-US" sz="160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br>
              <a:rPr lang="en-US" sz="160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60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Shipping date: </a:t>
            </a:r>
            <a:r>
              <a:rPr lang="en-US" sz="160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2024/07/15 16:17:18</a:t>
            </a:r>
            <a:endParaRPr lang="en-US" sz="16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7" name="Object 16"/>
          <p:cNvGraphicFramePr>
            <a:graphicFrameLocks noChangeAspect="1"/>
          </p:cNvGraphicFramePr>
          <p:nvPr>
            <p:extLst/>
          </p:nvPr>
        </p:nvGraphicFramePr>
        <p:xfrm>
          <a:off x="5803265" y="4479722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9" name="Document" showAsIcon="1" r:id="rId3" imgW="914400" imgH="771480" progId="Word.Document.8">
                  <p:embed/>
                </p:oleObj>
              </mc:Choice>
              <mc:Fallback>
                <p:oleObj name="Document" showAsIcon="1" r:id="rId3" imgW="914400" imgH="771480" progId="Word.Document.8">
                  <p:embed/>
                  <p:pic>
                    <p:nvPicPr>
                      <p:cNvPr id="17" name="Object 16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803265" y="4479722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17"/>
          <p:cNvGraphicFramePr>
            <a:graphicFrameLocks noChangeAspect="1"/>
          </p:cNvGraphicFramePr>
          <p:nvPr>
            <p:extLst/>
          </p:nvPr>
        </p:nvGraphicFramePr>
        <p:xfrm>
          <a:off x="4263977" y="4479722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0" name="Document" showAsIcon="1" r:id="rId5" imgW="914400" imgH="771480" progId="Word.Document.8">
                  <p:embed/>
                </p:oleObj>
              </mc:Choice>
              <mc:Fallback>
                <p:oleObj name="Document" showAsIcon="1" r:id="rId5" imgW="914400" imgH="771480" progId="Word.Document.8">
                  <p:embed/>
                  <p:pic>
                    <p:nvPicPr>
                      <p:cNvPr id="18" name="Object 17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263977" y="4479722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18"/>
          <p:cNvGraphicFramePr>
            <a:graphicFrameLocks noChangeAspect="1"/>
          </p:cNvGraphicFramePr>
          <p:nvPr>
            <p:extLst/>
          </p:nvPr>
        </p:nvGraphicFramePr>
        <p:xfrm>
          <a:off x="7342553" y="4479722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1" name="Document" showAsIcon="1" r:id="rId7" imgW="914400" imgH="771480" progId="Word.Document.8">
                  <p:embed/>
                </p:oleObj>
              </mc:Choice>
              <mc:Fallback>
                <p:oleObj name="Document" showAsIcon="1" r:id="rId7" imgW="914400" imgH="771480" progId="Word.Document.8">
                  <p:embed/>
                  <p:pic>
                    <p:nvPicPr>
                      <p:cNvPr id="19" name="Object 18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342553" y="4479722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19"/>
          <p:cNvGraphicFramePr>
            <a:graphicFrameLocks noChangeAspect="1"/>
          </p:cNvGraphicFramePr>
          <p:nvPr>
            <p:extLst/>
          </p:nvPr>
        </p:nvGraphicFramePr>
        <p:xfrm>
          <a:off x="8881841" y="4479722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2" name="Document" showAsIcon="1" r:id="rId9" imgW="914400" imgH="771480" progId="Word.Document.8">
                  <p:embed/>
                </p:oleObj>
              </mc:Choice>
              <mc:Fallback>
                <p:oleObj name="Document" showAsIcon="1" r:id="rId9" imgW="914400" imgH="771480" progId="Word.Document.8">
                  <p:embed/>
                  <p:pic>
                    <p:nvPicPr>
                      <p:cNvPr id="20" name="Object 19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8881841" y="4479722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20"/>
          <p:cNvGraphicFramePr>
            <a:graphicFrameLocks noChangeAspect="1"/>
          </p:cNvGraphicFramePr>
          <p:nvPr>
            <p:extLst/>
          </p:nvPr>
        </p:nvGraphicFramePr>
        <p:xfrm>
          <a:off x="10421127" y="4479722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3" name="Document" showAsIcon="1" r:id="rId11" imgW="914400" imgH="771480" progId="Word.Document.8">
                  <p:embed/>
                </p:oleObj>
              </mc:Choice>
              <mc:Fallback>
                <p:oleObj name="Document" showAsIcon="1" r:id="rId11" imgW="914400" imgH="771480" progId="Word.Document.8">
                  <p:embed/>
                  <p:pic>
                    <p:nvPicPr>
                      <p:cNvPr id="21" name="Object 20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0421127" y="4479722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62456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8782ADF2-D49E-4FF7-8FFC-2C6F19ABFE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5643" y="34458"/>
            <a:ext cx="7092519" cy="646331"/>
          </a:xfrm>
          <a:prstGeom prst="rect">
            <a:avLst/>
          </a:prstGeom>
          <a:noFill/>
          <a:extLst/>
        </p:spPr>
        <p:txBody>
          <a:bodyPr wrap="none" rtlCol="0">
            <a:spAutoFit/>
          </a:bodyPr>
          <a:lstStyle>
            <a:defPPr>
              <a:defRPr lang="zh-TW"/>
            </a:defPPr>
            <a:lvl1pPr>
              <a:defRPr sz="3600" b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TW" smtClean="0"/>
              <a:t>SPI / AOI History Data checking</a:t>
            </a:r>
            <a:endParaRPr lang="zh-TW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98612" y="5543820"/>
            <a:ext cx="6933392" cy="498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TW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Summary: </a:t>
            </a:r>
            <a:r>
              <a:rPr lang="en-US" altLang="zh-TW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en-US" altLang="zh-TW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SPI &amp; Pre-AOI </a:t>
            </a:r>
            <a:r>
              <a:rPr lang="en-US" altLang="zh-TW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altLang="zh-TW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Post-AOI </a:t>
            </a:r>
            <a:r>
              <a:rPr lang="en-US" altLang="zh-TW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 found issue </a:t>
            </a: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A32217B2-F283-42E7-8FE3-CD61896EB93C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079275" y="965292"/>
          <a:ext cx="9936693" cy="44243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2281">
                  <a:extLst>
                    <a:ext uri="{9D8B030D-6E8A-4147-A177-3AD203B41FA5}">
                      <a16:colId xmlns:a16="http://schemas.microsoft.com/office/drawing/2014/main" val="534796678"/>
                    </a:ext>
                  </a:extLst>
                </a:gridCol>
                <a:gridCol w="2251215">
                  <a:extLst>
                    <a:ext uri="{9D8B030D-6E8A-4147-A177-3AD203B41FA5}">
                      <a16:colId xmlns:a16="http://schemas.microsoft.com/office/drawing/2014/main" val="1466354551"/>
                    </a:ext>
                  </a:extLst>
                </a:gridCol>
                <a:gridCol w="2300583">
                  <a:extLst>
                    <a:ext uri="{9D8B030D-6E8A-4147-A177-3AD203B41FA5}">
                      <a16:colId xmlns:a16="http://schemas.microsoft.com/office/drawing/2014/main" val="798490914"/>
                    </a:ext>
                  </a:extLst>
                </a:gridCol>
                <a:gridCol w="2211307">
                  <a:extLst>
                    <a:ext uri="{9D8B030D-6E8A-4147-A177-3AD203B41FA5}">
                      <a16:colId xmlns:a16="http://schemas.microsoft.com/office/drawing/2014/main" val="1294280826"/>
                    </a:ext>
                  </a:extLst>
                </a:gridCol>
                <a:gridCol w="2211307">
                  <a:extLst>
                    <a:ext uri="{9D8B030D-6E8A-4147-A177-3AD203B41FA5}">
                      <a16:colId xmlns:a16="http://schemas.microsoft.com/office/drawing/2014/main" val="1178542479"/>
                    </a:ext>
                  </a:extLst>
                </a:gridCol>
              </a:tblGrid>
              <a:tr h="323672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Side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Pre-AOI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Post-AOI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Remark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64475942"/>
                  </a:ext>
                </a:extLst>
              </a:tr>
              <a:tr h="1418354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BOT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 smtClean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History data </a:t>
                      </a:r>
                      <a:r>
                        <a:rPr lang="en-US" b="0" baseline="0" dirty="0" smtClean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not found issue at  SPI &amp; pre-AOI and Post AOI station</a:t>
                      </a:r>
                      <a:endParaRPr lang="en-US" b="0" dirty="0" smtClean="0">
                        <a:solidFill>
                          <a:schemeClr val="tx1"/>
                        </a:solidFill>
                        <a:latin typeface="+mn-lt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06511651"/>
                  </a:ext>
                </a:extLst>
              </a:tr>
              <a:tr h="1699278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TOP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15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  <a:latin typeface="+mn-lt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 smtClean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History data </a:t>
                      </a:r>
                      <a:r>
                        <a:rPr lang="en-US" b="0" baseline="0" dirty="0" smtClean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not found issue at  SPI &amp; pre-AOI and Post AOI station</a:t>
                      </a:r>
                      <a:endParaRPr lang="en-US" b="0" dirty="0" smtClean="0">
                        <a:solidFill>
                          <a:schemeClr val="tx1"/>
                        </a:solidFill>
                        <a:latin typeface="+mn-lt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0232512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Result</a:t>
                      </a:r>
                      <a:r>
                        <a:rPr lang="en-US" b="1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Good</a:t>
                      </a:r>
                      <a:endParaRPr lang="en-US" sz="2000" dirty="0">
                        <a:solidFill>
                          <a:srgbClr val="0000FF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0000FF"/>
                          </a:solidFill>
                        </a:rPr>
                        <a:t>Normal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rgbClr val="0000FF"/>
                          </a:solidFill>
                          <a:latin typeface="+mn-lt"/>
                          <a:cs typeface="+mn-cs"/>
                        </a:rPr>
                        <a:t>Normal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b="0" dirty="0">
                        <a:solidFill>
                          <a:srgbClr val="0000FF"/>
                        </a:solidFill>
                        <a:latin typeface="+mn-lt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89057607"/>
                  </a:ext>
                </a:extLst>
              </a:tr>
            </a:tbl>
          </a:graphicData>
        </a:graphic>
      </p:graphicFrame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0321" y="1430294"/>
            <a:ext cx="1844936" cy="119032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0321" y="2903909"/>
            <a:ext cx="1844936" cy="1524000"/>
          </a:xfrm>
          <a:prstGeom prst="rect">
            <a:avLst/>
          </a:prstGeom>
        </p:spPr>
      </p:pic>
      <p:pic>
        <p:nvPicPr>
          <p:cNvPr id="14" name="Picture 13" descr="1991401532184381ab6591044a47732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7855" y="3061070"/>
            <a:ext cx="1431928" cy="1209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 descr="b0c1b3ee95da4541b981246b9d7569fc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9918" y="3024129"/>
            <a:ext cx="1209675" cy="1209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54755" y="1513065"/>
            <a:ext cx="1596565" cy="1107558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84649" y="1456341"/>
            <a:ext cx="1532601" cy="1132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44162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D0F1510-3EBD-9564-A89C-681D70FFCBDC}"/>
              </a:ext>
            </a:extLst>
          </p:cNvPr>
          <p:cNvSpPr txBox="1"/>
          <p:nvPr/>
        </p:nvSpPr>
        <p:spPr>
          <a:xfrm>
            <a:off x="886281" y="48022"/>
            <a:ext cx="65200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600" b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Boot </a:t>
            </a:r>
            <a:r>
              <a:rPr lang="en-US" altLang="zh-TW" sz="3600" b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FATP </a:t>
            </a:r>
            <a:r>
              <a:rPr lang="en-US" altLang="zh-TW" sz="3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Test Coverage</a:t>
            </a:r>
            <a:endParaRPr lang="zh-TW" altLang="en-US" sz="36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9E5B87F-1ED8-4B53-AF15-FB0CEEFA5736}"/>
              </a:ext>
            </a:extLst>
          </p:cNvPr>
          <p:cNvSpPr/>
          <p:nvPr/>
        </p:nvSpPr>
        <p:spPr>
          <a:xfrm>
            <a:off x="223472" y="5766246"/>
            <a:ext cx="1144024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6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 : </a:t>
            </a:r>
            <a:br>
              <a:rPr lang="en-US" sz="16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boot then can’t test at all station </a:t>
            </a:r>
            <a:r>
              <a:rPr lang="en-US" sz="1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 No boot can cover 100% at FATP</a:t>
            </a:r>
            <a:endParaRPr lang="en-US" sz="16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70002" y="568317"/>
            <a:ext cx="17792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smtClean="0">
                <a:latin typeface="Arial" panose="020B0604020202020204" pitchFamily="34" charset="0"/>
                <a:cs typeface="Arial" panose="020B0604020202020204" pitchFamily="34" charset="0"/>
              </a:rPr>
              <a:t>FATP process:</a:t>
            </a:r>
            <a:endParaRPr lang="en-US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002" y="840167"/>
            <a:ext cx="11293719" cy="5069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3942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1">
            <a:extLst>
              <a:ext uri="{FF2B5EF4-FFF2-40B4-BE49-F238E27FC236}">
                <a16:creationId xmlns:a16="http://schemas.microsoft.com/office/drawing/2014/main" id="{7D37CB5B-0209-488C-AE2D-91B8AA45B711}"/>
              </a:ext>
            </a:extLst>
          </p:cNvPr>
          <p:cNvSpPr/>
          <p:nvPr/>
        </p:nvSpPr>
        <p:spPr>
          <a:xfrm>
            <a:off x="877330" y="102114"/>
            <a:ext cx="9843530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r>
              <a:rPr lang="en-US" altLang="zh-TW" sz="3600" b="1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DOA Re-Test </a:t>
            </a:r>
            <a:r>
              <a:rPr lang="en-US" altLang="zh-TW" sz="3600" b="1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 FATP</a:t>
            </a:r>
            <a:endParaRPr lang="zh-TW" altLang="en-US" sz="3600" b="1" dirty="0">
              <a:solidFill>
                <a:srgbClr val="002F7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D5759AFE-A3FE-4EDE-A003-446B51093B1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774003"/>
              </p:ext>
            </p:extLst>
          </p:nvPr>
        </p:nvGraphicFramePr>
        <p:xfrm>
          <a:off x="622916" y="1253797"/>
          <a:ext cx="10974140" cy="18993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56381">
                  <a:extLst>
                    <a:ext uri="{9D8B030D-6E8A-4147-A177-3AD203B41FA5}">
                      <a16:colId xmlns:a16="http://schemas.microsoft.com/office/drawing/2014/main" val="2504930898"/>
                    </a:ext>
                  </a:extLst>
                </a:gridCol>
                <a:gridCol w="963458">
                  <a:extLst>
                    <a:ext uri="{9D8B030D-6E8A-4147-A177-3AD203B41FA5}">
                      <a16:colId xmlns:a16="http://schemas.microsoft.com/office/drawing/2014/main" val="2363316775"/>
                    </a:ext>
                  </a:extLst>
                </a:gridCol>
                <a:gridCol w="2953351">
                  <a:extLst>
                    <a:ext uri="{9D8B030D-6E8A-4147-A177-3AD203B41FA5}">
                      <a16:colId xmlns:a16="http://schemas.microsoft.com/office/drawing/2014/main" val="4141819167"/>
                    </a:ext>
                  </a:extLst>
                </a:gridCol>
                <a:gridCol w="1200190">
                  <a:extLst>
                    <a:ext uri="{9D8B030D-6E8A-4147-A177-3AD203B41FA5}">
                      <a16:colId xmlns:a16="http://schemas.microsoft.com/office/drawing/2014/main" val="2097434198"/>
                    </a:ext>
                  </a:extLst>
                </a:gridCol>
                <a:gridCol w="1200190">
                  <a:extLst>
                    <a:ext uri="{9D8B030D-6E8A-4147-A177-3AD203B41FA5}">
                      <a16:colId xmlns:a16="http://schemas.microsoft.com/office/drawing/2014/main" val="3029914818"/>
                    </a:ext>
                  </a:extLst>
                </a:gridCol>
                <a:gridCol w="1200190">
                  <a:extLst>
                    <a:ext uri="{9D8B030D-6E8A-4147-A177-3AD203B41FA5}">
                      <a16:colId xmlns:a16="http://schemas.microsoft.com/office/drawing/2014/main" val="3618854084"/>
                    </a:ext>
                  </a:extLst>
                </a:gridCol>
                <a:gridCol w="1200190">
                  <a:extLst>
                    <a:ext uri="{9D8B030D-6E8A-4147-A177-3AD203B41FA5}">
                      <a16:colId xmlns:a16="http://schemas.microsoft.com/office/drawing/2014/main" val="331513366"/>
                    </a:ext>
                  </a:extLst>
                </a:gridCol>
                <a:gridCol w="1200190">
                  <a:extLst>
                    <a:ext uri="{9D8B030D-6E8A-4147-A177-3AD203B41FA5}">
                      <a16:colId xmlns:a16="http://schemas.microsoft.com/office/drawing/2014/main" val="1820015064"/>
                    </a:ext>
                  </a:extLst>
                </a:gridCol>
              </a:tblGrid>
              <a:tr h="667395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STATION</a:t>
                      </a:r>
                      <a:endParaRPr lang="en-US" sz="1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UK</a:t>
                      </a:r>
                      <a:endParaRPr lang="en-US" sz="1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FT</a:t>
                      </a:r>
                      <a:endParaRPr lang="en-US" sz="1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FT1</a:t>
                      </a:r>
                      <a:endParaRPr lang="en-US" sz="1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RC</a:t>
                      </a:r>
                      <a:endParaRPr lang="en-US" sz="1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RC1</a:t>
                      </a:r>
                      <a:endParaRPr lang="en-US" sz="1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OBA</a:t>
                      </a:r>
                      <a:endParaRPr lang="en-US" sz="1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RC2</a:t>
                      </a:r>
                      <a:endParaRPr lang="en-US" sz="1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12719430"/>
                  </a:ext>
                </a:extLst>
              </a:tr>
              <a:tr h="12319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Result</a:t>
                      </a:r>
                      <a:endParaRPr kumimoji="0" lang="en-US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kern="1200" noProof="0" dirty="0" smtClean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PASS</a:t>
                      </a:r>
                      <a:endParaRPr lang="en-US" sz="1600" b="0" i="0" u="none" strike="noStrike" kern="1200" noProof="0" dirty="0"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kern="1200" noProof="0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FAIL</a:t>
                      </a:r>
                      <a:r>
                        <a:rPr lang="en-US" sz="1600" b="0" i="0" u="none" strike="noStrike" kern="1200" baseline="0" noProof="0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(PRODUCT CAN NOT PING)</a:t>
                      </a:r>
                      <a:endParaRPr lang="en-US" sz="1600" b="0" i="0" u="none" strike="noStrike" kern="1200" noProof="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kern="1200" noProof="0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FAIL</a:t>
                      </a:r>
                      <a:endParaRPr lang="en-US" sz="1600" b="0" i="0" u="none" strike="noStrike" kern="1200" noProof="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FAIL</a:t>
                      </a: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FAIL</a:t>
                      </a: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FAIL</a:t>
                      </a: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FAIL</a:t>
                      </a: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63721153"/>
                  </a:ext>
                </a:extLst>
              </a:tr>
            </a:tbl>
          </a:graphicData>
        </a:graphic>
      </p:graphicFrame>
      <p:sp>
        <p:nvSpPr>
          <p:cNvPr id="25" name="TextBox 24">
            <a:extLst>
              <a:ext uri="{FF2B5EF4-FFF2-40B4-BE49-F238E27FC236}">
                <a16:creationId xmlns:a16="http://schemas.microsoft.com/office/drawing/2014/main" id="{572997F3-27D2-44A3-A93D-42BDCF05E9E5}"/>
              </a:ext>
            </a:extLst>
          </p:cNvPr>
          <p:cNvSpPr txBox="1"/>
          <p:nvPr/>
        </p:nvSpPr>
        <p:spPr>
          <a:xfrm>
            <a:off x="568840" y="3753269"/>
            <a:ext cx="11028216" cy="14203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0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 </a:t>
            </a:r>
            <a:r>
              <a:rPr lang="en-US" sz="20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br>
              <a:rPr lang="en-US" sz="20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0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Re-download FW, NG board can boot normal</a:t>
            </a:r>
            <a:br>
              <a:rPr lang="en-US" sz="20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0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Re-test FT </a:t>
            </a:r>
            <a:r>
              <a:rPr lang="en-US" sz="20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 NG board </a:t>
            </a:r>
            <a:r>
              <a:rPr lang="en-US" sz="20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no ping 192.168.100.25</a:t>
            </a:r>
            <a:endParaRPr lang="en-US" sz="20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72997F3-27D2-44A3-A93D-42BDCF05E9E5}"/>
              </a:ext>
            </a:extLst>
          </p:cNvPr>
          <p:cNvSpPr txBox="1"/>
          <p:nvPr/>
        </p:nvSpPr>
        <p:spPr>
          <a:xfrm>
            <a:off x="737216" y="653633"/>
            <a:ext cx="11395623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220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Re-Test UK and FATP </a:t>
            </a:r>
            <a:r>
              <a:rPr lang="en-US" sz="2200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to verify result:</a:t>
            </a:r>
            <a:r>
              <a:rPr lang="en-US" sz="2200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endParaRPr lang="en-US" sz="2200" dirty="0">
              <a:solidFill>
                <a:srgbClr val="002F7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4474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1">
            <a:extLst>
              <a:ext uri="{FF2B5EF4-FFF2-40B4-BE49-F238E27FC236}">
                <a16:creationId xmlns:a16="http://schemas.microsoft.com/office/drawing/2014/main" id="{7D37CB5B-0209-488C-AE2D-91B8AA45B711}"/>
              </a:ext>
            </a:extLst>
          </p:cNvPr>
          <p:cNvSpPr/>
          <p:nvPr/>
        </p:nvSpPr>
        <p:spPr>
          <a:xfrm>
            <a:off x="877330" y="102114"/>
            <a:ext cx="9843530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r>
              <a:rPr lang="en-US" altLang="zh-TW" sz="3600" b="1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ping Analysis</a:t>
            </a:r>
            <a:endParaRPr lang="zh-TW" altLang="en-US" sz="3600" b="1" dirty="0">
              <a:solidFill>
                <a:srgbClr val="002F7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72997F3-27D2-44A3-A93D-42BDCF05E9E5}"/>
              </a:ext>
            </a:extLst>
          </p:cNvPr>
          <p:cNvSpPr txBox="1"/>
          <p:nvPr/>
        </p:nvSpPr>
        <p:spPr>
          <a:xfrm>
            <a:off x="1050327" y="5708656"/>
            <a:ext cx="111038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 </a:t>
            </a:r>
            <a:r>
              <a:rPr lang="en-US" sz="16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br>
              <a:rPr lang="en-US" sz="16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U801_RTL8211F-CG (MPM: RTL8211F-CG, P/N 002.02152.005, DC: O15, Vendor: REALTEK) </a:t>
            </a:r>
            <a:r>
              <a:rPr lang="en-US" sz="160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have pin 34 LED/CFG_LDO1 and pin 35: CLKOUT </a:t>
            </a:r>
            <a:r>
              <a:rPr lang="en-US" sz="1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voltage abnormal.</a:t>
            </a:r>
            <a:endParaRPr lang="en-US" sz="16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77330" y="762056"/>
            <a:ext cx="51632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Measure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RTL8211F-CG IC (IC ping) result: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9026301"/>
              </p:ext>
            </p:extLst>
          </p:nvPr>
        </p:nvGraphicFramePr>
        <p:xfrm>
          <a:off x="5382504" y="1116364"/>
          <a:ext cx="2754373" cy="4444557"/>
        </p:xfrm>
        <a:graphic>
          <a:graphicData uri="http://schemas.openxmlformats.org/drawingml/2006/table">
            <a:tbl>
              <a:tblPr/>
              <a:tblGrid>
                <a:gridCol w="339725">
                  <a:extLst>
                    <a:ext uri="{9D8B030D-6E8A-4147-A177-3AD203B41FA5}">
                      <a16:colId xmlns:a16="http://schemas.microsoft.com/office/drawing/2014/main" val="313896663"/>
                    </a:ext>
                  </a:extLst>
                </a:gridCol>
                <a:gridCol w="781050">
                  <a:extLst>
                    <a:ext uri="{9D8B030D-6E8A-4147-A177-3AD203B41FA5}">
                      <a16:colId xmlns:a16="http://schemas.microsoft.com/office/drawing/2014/main" val="3234845194"/>
                    </a:ext>
                  </a:extLst>
                </a:gridCol>
                <a:gridCol w="814387">
                  <a:extLst>
                    <a:ext uri="{9D8B030D-6E8A-4147-A177-3AD203B41FA5}">
                      <a16:colId xmlns:a16="http://schemas.microsoft.com/office/drawing/2014/main" val="287546055"/>
                    </a:ext>
                  </a:extLst>
                </a:gridCol>
                <a:gridCol w="819211">
                  <a:extLst>
                    <a:ext uri="{9D8B030D-6E8A-4147-A177-3AD203B41FA5}">
                      <a16:colId xmlns:a16="http://schemas.microsoft.com/office/drawing/2014/main" val="3291496557"/>
                    </a:ext>
                  </a:extLst>
                </a:gridCol>
              </a:tblGrid>
              <a:tr h="272638">
                <a:tc gridSpan="4"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Voltage(V)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6006923"/>
                  </a:ext>
                </a:extLst>
              </a:tr>
              <a:tr h="9734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No#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Pin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OK sample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#NG</a:t>
                      </a:r>
                      <a:endParaRPr lang="en-US" sz="1200" b="0" i="0" u="none" strike="noStrike" dirty="0"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6813678"/>
                  </a:ext>
                </a:extLst>
              </a:tr>
              <a:tr h="6017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MDIP0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1.637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1.667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83203175"/>
                  </a:ext>
                </a:extLst>
              </a:tr>
              <a:tr h="81992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MDIN0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1.632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1.668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2711993"/>
                  </a:ext>
                </a:extLst>
              </a:tr>
              <a:tr h="6017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AVDD10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0.994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0.997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12882262"/>
                  </a:ext>
                </a:extLst>
              </a:tr>
              <a:tr h="6017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MDIP1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1.640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1.653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13415912"/>
                  </a:ext>
                </a:extLst>
              </a:tr>
              <a:tr h="6017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MDIN1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1.633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1.668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2322582"/>
                  </a:ext>
                </a:extLst>
              </a:tr>
              <a:tr h="6017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MDIP2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1.639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1.667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66185127"/>
                  </a:ext>
                </a:extLst>
              </a:tr>
              <a:tr h="282132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MDIN2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1.632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1.665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8327559"/>
                  </a:ext>
                </a:extLst>
              </a:tr>
              <a:tr h="6017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AVDD10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0.994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0.997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74506017"/>
                  </a:ext>
                </a:extLst>
              </a:tr>
              <a:tr h="6017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MDIP3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1.636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1.665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12136377"/>
                  </a:ext>
                </a:extLst>
              </a:tr>
              <a:tr h="6017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MDIN3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1.631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1.667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73473833"/>
                  </a:ext>
                </a:extLst>
              </a:tr>
              <a:tr h="8155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AVDD33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3.340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3.340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68711204"/>
                  </a:ext>
                </a:extLst>
              </a:tr>
              <a:tr h="6017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PHYRSTB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3.333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3.331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49219643"/>
                  </a:ext>
                </a:extLst>
              </a:tr>
              <a:tr h="6017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MDC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45916952"/>
                  </a:ext>
                </a:extLst>
              </a:tr>
              <a:tr h="10816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MDIO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1.794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1.792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69911623"/>
                  </a:ext>
                </a:extLst>
              </a:tr>
              <a:tr h="6017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TXD3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00476865"/>
                  </a:ext>
                </a:extLst>
              </a:tr>
              <a:tr h="6017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TXD2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26971101"/>
                  </a:ext>
                </a:extLst>
              </a:tr>
              <a:tr h="6017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TXD1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32076348"/>
                  </a:ext>
                </a:extLst>
              </a:tr>
              <a:tr h="6017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TXD0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49061658"/>
                  </a:ext>
                </a:extLst>
              </a:tr>
              <a:tr h="6017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TXCLT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37682743"/>
                  </a:ext>
                </a:extLst>
              </a:tr>
              <a:tr h="6017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TXC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0.921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0.901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9768192"/>
                  </a:ext>
                </a:extLst>
              </a:tr>
            </a:tbl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2396321"/>
              </p:ext>
            </p:extLst>
          </p:nvPr>
        </p:nvGraphicFramePr>
        <p:xfrm>
          <a:off x="8199043" y="1116364"/>
          <a:ext cx="3460767" cy="4466820"/>
        </p:xfrm>
        <a:graphic>
          <a:graphicData uri="http://schemas.openxmlformats.org/drawingml/2006/table">
            <a:tbl>
              <a:tblPr/>
              <a:tblGrid>
                <a:gridCol w="339725">
                  <a:extLst>
                    <a:ext uri="{9D8B030D-6E8A-4147-A177-3AD203B41FA5}">
                      <a16:colId xmlns:a16="http://schemas.microsoft.com/office/drawing/2014/main" val="549537033"/>
                    </a:ext>
                  </a:extLst>
                </a:gridCol>
                <a:gridCol w="1560513">
                  <a:extLst>
                    <a:ext uri="{9D8B030D-6E8A-4147-A177-3AD203B41FA5}">
                      <a16:colId xmlns:a16="http://schemas.microsoft.com/office/drawing/2014/main" val="207235866"/>
                    </a:ext>
                  </a:extLst>
                </a:gridCol>
                <a:gridCol w="814387">
                  <a:extLst>
                    <a:ext uri="{9D8B030D-6E8A-4147-A177-3AD203B41FA5}">
                      <a16:colId xmlns:a16="http://schemas.microsoft.com/office/drawing/2014/main" val="4045098205"/>
                    </a:ext>
                  </a:extLst>
                </a:gridCol>
                <a:gridCol w="746142">
                  <a:extLst>
                    <a:ext uri="{9D8B030D-6E8A-4147-A177-3AD203B41FA5}">
                      <a16:colId xmlns:a16="http://schemas.microsoft.com/office/drawing/2014/main" val="2712482641"/>
                    </a:ext>
                  </a:extLst>
                </a:gridCol>
              </a:tblGrid>
              <a:tr h="322407">
                <a:tc gridSpan="4"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Voltage(V)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3702359"/>
                  </a:ext>
                </a:extLst>
              </a:tr>
              <a:tr h="19735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No#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Pin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OK sample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#NG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4425348"/>
                  </a:ext>
                </a:extLst>
              </a:tr>
              <a:tr h="19735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DVDD10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0.995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0.997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01740575"/>
                  </a:ext>
                </a:extLst>
              </a:tr>
              <a:tr h="19735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RXD3/PHYAD0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0.008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0.007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64859353"/>
                  </a:ext>
                </a:extLst>
              </a:tr>
              <a:tr h="19735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RXD2/PLLOFF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0.008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0.007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70458995"/>
                  </a:ext>
                </a:extLst>
              </a:tr>
              <a:tr h="19735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RXD1/TXDLY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0.008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0.007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25187398"/>
                  </a:ext>
                </a:extLst>
              </a:tr>
              <a:tr h="19735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RXD0/RXDLY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0.001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0.001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43970277"/>
                  </a:ext>
                </a:extLst>
              </a:tr>
              <a:tr h="19735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RXCTL/PHYAD2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0.001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0.001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08225738"/>
                  </a:ext>
                </a:extLst>
              </a:tr>
              <a:tr h="19735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RXC/PHYAD1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0.894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0.893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63743766"/>
                  </a:ext>
                </a:extLst>
              </a:tr>
              <a:tr h="19735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DVDD_RG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1.795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1.974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5552581"/>
                  </a:ext>
                </a:extLst>
              </a:tr>
              <a:tr h="19735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DVDD33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3.340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3.340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44317319"/>
                  </a:ext>
                </a:extLst>
              </a:tr>
              <a:tr h="19735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REG_OUT/LDO_OUT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0.999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1.0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10923613"/>
                  </a:ext>
                </a:extLst>
              </a:tr>
              <a:tr h="19735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31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INTB/PMEB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0.033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0.033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53779851"/>
                  </a:ext>
                </a:extLst>
              </a:tr>
              <a:tr h="19735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LED0/CFG_EXT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3.333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3.34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87562288"/>
                  </a:ext>
                </a:extLst>
              </a:tr>
              <a:tr h="19735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LED1/CFG_LDO0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55947844"/>
                  </a:ext>
                </a:extLst>
              </a:tr>
              <a:tr h="19735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34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LED2/CFG_LDO1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3.338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34183362"/>
                  </a:ext>
                </a:extLst>
              </a:tr>
              <a:tr h="19735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CLKOUT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1.844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74356782"/>
                  </a:ext>
                </a:extLst>
              </a:tr>
              <a:tr h="19735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36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XTAL_IN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0.862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0.843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98480815"/>
                  </a:ext>
                </a:extLst>
              </a:tr>
              <a:tr h="19735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37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XTAL_OUT/EXT_CLK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0.863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0.841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7183067"/>
                  </a:ext>
                </a:extLst>
              </a:tr>
              <a:tr h="19735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38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AVDD10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0.994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0.996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97065231"/>
                  </a:ext>
                </a:extLst>
              </a:tr>
              <a:tr h="19735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39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RSET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0.620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0.619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75255935"/>
                  </a:ext>
                </a:extLst>
              </a:tr>
              <a:tr h="19735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AVDD33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3.340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3.340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30428332"/>
                  </a:ext>
                </a:extLst>
              </a:tr>
            </a:tbl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7330" y="1116364"/>
            <a:ext cx="4275619" cy="3870111"/>
          </a:xfrm>
          <a:prstGeom prst="rect">
            <a:avLst/>
          </a:prstGeom>
          <a:ln>
            <a:solidFill>
              <a:srgbClr val="0070C0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1407166" y="5017061"/>
            <a:ext cx="32159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U801</a:t>
            </a:r>
            <a:r>
              <a:rPr lang="en-US"/>
              <a:t>_ RTL8211F-CG schemantic</a:t>
            </a:r>
          </a:p>
        </p:txBody>
      </p:sp>
      <p:sp>
        <p:nvSpPr>
          <p:cNvPr id="7" name="Rectangle 6"/>
          <p:cNvSpPr/>
          <p:nvPr/>
        </p:nvSpPr>
        <p:spPr>
          <a:xfrm>
            <a:off x="2657475" y="3890963"/>
            <a:ext cx="90488" cy="3190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3517581" y="1938338"/>
            <a:ext cx="849631" cy="12382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264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76293" y="83752"/>
            <a:ext cx="8177239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Measure U801_RTL8211F-CG </a:t>
            </a:r>
            <a:r>
              <a:rPr lang="en-US" sz="3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sz="3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nalysis</a:t>
            </a:r>
            <a:endParaRPr lang="en-US" altLang="en-US" sz="3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13431D8-B25D-4F4B-9CEA-0852B95E092C}"/>
              </a:ext>
            </a:extLst>
          </p:cNvPr>
          <p:cNvSpPr/>
          <p:nvPr/>
        </p:nvSpPr>
        <p:spPr>
          <a:xfrm>
            <a:off x="300927" y="673627"/>
            <a:ext cx="1000783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  <a:defRPr/>
            </a:pPr>
            <a:r>
              <a:rPr lang="en-US" sz="1600" b="1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Measure impedance: </a:t>
            </a:r>
            <a:r>
              <a:rPr lang="en-US" sz="1600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Remove NG </a:t>
            </a:r>
            <a:r>
              <a:rPr lang="en-US" sz="1600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U801 </a:t>
            </a:r>
            <a:r>
              <a:rPr lang="en-US" sz="1600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measure impedance result as table below: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/>
          </p:nvPr>
        </p:nvGraphicFramePr>
        <p:xfrm>
          <a:off x="991891" y="1132805"/>
          <a:ext cx="4065018" cy="4444572"/>
        </p:xfrm>
        <a:graphic>
          <a:graphicData uri="http://schemas.openxmlformats.org/drawingml/2006/table">
            <a:tbl>
              <a:tblPr/>
              <a:tblGrid>
                <a:gridCol w="528270">
                  <a:extLst>
                    <a:ext uri="{9D8B030D-6E8A-4147-A177-3AD203B41FA5}">
                      <a16:colId xmlns:a16="http://schemas.microsoft.com/office/drawing/2014/main" val="313896663"/>
                    </a:ext>
                  </a:extLst>
                </a:gridCol>
                <a:gridCol w="1550420">
                  <a:extLst>
                    <a:ext uri="{9D8B030D-6E8A-4147-A177-3AD203B41FA5}">
                      <a16:colId xmlns:a16="http://schemas.microsoft.com/office/drawing/2014/main" val="3234845194"/>
                    </a:ext>
                  </a:extLst>
                </a:gridCol>
                <a:gridCol w="1087921">
                  <a:extLst>
                    <a:ext uri="{9D8B030D-6E8A-4147-A177-3AD203B41FA5}">
                      <a16:colId xmlns:a16="http://schemas.microsoft.com/office/drawing/2014/main" val="287546055"/>
                    </a:ext>
                  </a:extLst>
                </a:gridCol>
                <a:gridCol w="898407">
                  <a:extLst>
                    <a:ext uri="{9D8B030D-6E8A-4147-A177-3AD203B41FA5}">
                      <a16:colId xmlns:a16="http://schemas.microsoft.com/office/drawing/2014/main" val="3291496557"/>
                    </a:ext>
                  </a:extLst>
                </a:gridCol>
              </a:tblGrid>
              <a:tr h="320802">
                <a:tc gridSpan="4"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Impedance measure (Ohm)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6006923"/>
                  </a:ext>
                </a:extLst>
              </a:tr>
              <a:tr h="19637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No#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Pin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OK sample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#NG</a:t>
                      </a:r>
                      <a:endParaRPr lang="en-US" sz="1200" b="0" i="0" u="none" strike="noStrike" dirty="0"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6813678"/>
                  </a:ext>
                </a:extLst>
              </a:tr>
              <a:tr h="19637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MDIP0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1.586M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1.623M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83203175"/>
                  </a:ext>
                </a:extLst>
              </a:tr>
              <a:tr h="19637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MDIN0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1.584M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1.623M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2711993"/>
                  </a:ext>
                </a:extLst>
              </a:tr>
              <a:tr h="19637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AVDD10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18.28K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19.94K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12882262"/>
                  </a:ext>
                </a:extLst>
              </a:tr>
              <a:tr h="19637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MDIP1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1.583M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1.621M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13415912"/>
                  </a:ext>
                </a:extLst>
              </a:tr>
              <a:tr h="19637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MDIN1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1.583M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1.620M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2322582"/>
                  </a:ext>
                </a:extLst>
              </a:tr>
              <a:tr h="19637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MDIP2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1.670M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1.708M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66185127"/>
                  </a:ext>
                </a:extLst>
              </a:tr>
              <a:tr h="19637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MDIN2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1.670M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1.709M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8327559"/>
                  </a:ext>
                </a:extLst>
              </a:tr>
              <a:tr h="19637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AVDD10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18.26K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19.89K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74506017"/>
                  </a:ext>
                </a:extLst>
              </a:tr>
              <a:tr h="19637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MDIP3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1.679M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1,707M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12136377"/>
                  </a:ext>
                </a:extLst>
              </a:tr>
              <a:tr h="19637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MDIN3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1.678M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1.709M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73473833"/>
                  </a:ext>
                </a:extLst>
              </a:tr>
              <a:tr h="19637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AVDD33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124.7K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122.6K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68711204"/>
                  </a:ext>
                </a:extLst>
              </a:tr>
              <a:tr h="19637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PHYRSTB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49219643"/>
                  </a:ext>
                </a:extLst>
              </a:tr>
              <a:tr h="19637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MDC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45916952"/>
                  </a:ext>
                </a:extLst>
              </a:tr>
              <a:tr h="19637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MDIO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69911623"/>
                  </a:ext>
                </a:extLst>
              </a:tr>
              <a:tr h="19637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TXD3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2.595M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2.633M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00476865"/>
                  </a:ext>
                </a:extLst>
              </a:tr>
              <a:tr h="19637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TXD2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2.589M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2.630M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26971101"/>
                  </a:ext>
                </a:extLst>
              </a:tr>
              <a:tr h="19637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TXD1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2.590M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2.636M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32076348"/>
                  </a:ext>
                </a:extLst>
              </a:tr>
              <a:tr h="19637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TXD0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2.586M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2.636M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49061658"/>
                  </a:ext>
                </a:extLst>
              </a:tr>
              <a:tr h="19637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TXCLT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2.594M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2.632M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37682743"/>
                  </a:ext>
                </a:extLst>
              </a:tr>
              <a:tr h="19637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TXC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2.591M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2.637M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9768192"/>
                  </a:ext>
                </a:extLst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/>
          </p:nvPr>
        </p:nvGraphicFramePr>
        <p:xfrm>
          <a:off x="5993417" y="1132806"/>
          <a:ext cx="4522183" cy="4444572"/>
        </p:xfrm>
        <a:graphic>
          <a:graphicData uri="http://schemas.openxmlformats.org/drawingml/2006/table">
            <a:tbl>
              <a:tblPr/>
              <a:tblGrid>
                <a:gridCol w="687183">
                  <a:extLst>
                    <a:ext uri="{9D8B030D-6E8A-4147-A177-3AD203B41FA5}">
                      <a16:colId xmlns:a16="http://schemas.microsoft.com/office/drawing/2014/main" val="549537033"/>
                    </a:ext>
                  </a:extLst>
                </a:gridCol>
                <a:gridCol w="2033337">
                  <a:extLst>
                    <a:ext uri="{9D8B030D-6E8A-4147-A177-3AD203B41FA5}">
                      <a16:colId xmlns:a16="http://schemas.microsoft.com/office/drawing/2014/main" val="207235866"/>
                    </a:ext>
                  </a:extLst>
                </a:gridCol>
                <a:gridCol w="1061140">
                  <a:extLst>
                    <a:ext uri="{9D8B030D-6E8A-4147-A177-3AD203B41FA5}">
                      <a16:colId xmlns:a16="http://schemas.microsoft.com/office/drawing/2014/main" val="4045098205"/>
                    </a:ext>
                  </a:extLst>
                </a:gridCol>
                <a:gridCol w="740523">
                  <a:extLst>
                    <a:ext uri="{9D8B030D-6E8A-4147-A177-3AD203B41FA5}">
                      <a16:colId xmlns:a16="http://schemas.microsoft.com/office/drawing/2014/main" val="2712482641"/>
                    </a:ext>
                  </a:extLst>
                </a:gridCol>
              </a:tblGrid>
              <a:tr h="320802">
                <a:tc gridSpan="4"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Impedance measure (Ohm)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3702359"/>
                  </a:ext>
                </a:extLst>
              </a:tr>
              <a:tr h="19637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No#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Pin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OK sample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#NG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4425348"/>
                  </a:ext>
                </a:extLst>
              </a:tr>
              <a:tr h="19637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DVDD10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2.029K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2.535K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01740575"/>
                  </a:ext>
                </a:extLst>
              </a:tr>
              <a:tr h="19637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RXD3/PHYAD0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2.393M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2.428M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64859353"/>
                  </a:ext>
                </a:extLst>
              </a:tr>
              <a:tr h="19637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RXD2/PLLOFF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2.395M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2.451M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70458995"/>
                  </a:ext>
                </a:extLst>
              </a:tr>
              <a:tr h="19637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RXD1/TXDLY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2.404M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2.434M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25187398"/>
                  </a:ext>
                </a:extLst>
              </a:tr>
              <a:tr h="19637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RXD0/RXDLY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2.409M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2.447M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43970277"/>
                  </a:ext>
                </a:extLst>
              </a:tr>
              <a:tr h="19637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RXCTL/PHYAD2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2.399M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2.425M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08225738"/>
                  </a:ext>
                </a:extLst>
              </a:tr>
              <a:tr h="19637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RXC/PHYAD1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2.392M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2.436M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63743766"/>
                  </a:ext>
                </a:extLst>
              </a:tr>
              <a:tr h="19637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DVDD_RG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216.8K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219.2K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5552581"/>
                  </a:ext>
                </a:extLst>
              </a:tr>
              <a:tr h="19637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DVDD33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184.3K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184.2K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44317319"/>
                  </a:ext>
                </a:extLst>
              </a:tr>
              <a:tr h="19637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REG_OUT/LDO_OUT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1.275M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1.340M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10923613"/>
                  </a:ext>
                </a:extLst>
              </a:tr>
              <a:tr h="19637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31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INTB/PMEB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53779851"/>
                  </a:ext>
                </a:extLst>
              </a:tr>
              <a:tr h="19637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LED0/CFG_EXT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2.498M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2.540M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87562288"/>
                  </a:ext>
                </a:extLst>
              </a:tr>
              <a:tr h="19637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LED1/CFG_LDO0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2.498M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2.539M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55947844"/>
                  </a:ext>
                </a:extLst>
              </a:tr>
              <a:tr h="19637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34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LED2/CFG_LDO1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2.493M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98.16k</a:t>
                      </a:r>
                      <a:endParaRPr 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34183362"/>
                  </a:ext>
                </a:extLst>
              </a:tr>
              <a:tr h="19637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CLKOUT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2.454M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122.6k</a:t>
                      </a:r>
                      <a:endParaRPr 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74356782"/>
                  </a:ext>
                </a:extLst>
              </a:tr>
              <a:tr h="19637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36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XTAL_IN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2.515M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2.566M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98480815"/>
                  </a:ext>
                </a:extLst>
              </a:tr>
              <a:tr h="19637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37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XTAL_OUT/EXT_CLK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2.908M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2.971M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7183067"/>
                  </a:ext>
                </a:extLst>
              </a:tr>
              <a:tr h="19637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38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AVDD10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83.1K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99.1K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97065231"/>
                  </a:ext>
                </a:extLst>
              </a:tr>
              <a:tr h="19637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39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RSET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2.515M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2.562M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75255935"/>
                  </a:ext>
                </a:extLst>
              </a:tr>
              <a:tr h="19637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AVDD33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124.6K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123.8K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30428332"/>
                  </a:ext>
                </a:extLst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776293" y="5698001"/>
            <a:ext cx="11369349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Summary:</a:t>
            </a:r>
            <a:r>
              <a:rPr lang="en-US" sz="1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U801_RTL8211F-CG (MPM: RTL8211F-CG, P/N 002.02152.005, DC: O15, Vendor: REALTEK</a:t>
            </a:r>
            <a:r>
              <a:rPr lang="pt-BR" sz="160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en-US" sz="160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have </a:t>
            </a:r>
            <a:r>
              <a:rPr lang="en-US" sz="160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pin 34 LED/CFG_LDO1 and pin 35: CLKOUT </a:t>
            </a:r>
            <a:r>
              <a:rPr lang="en-US" sz="14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impedance abnormal.</a:t>
            </a:r>
            <a:endParaRPr lang="en-US" sz="16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9236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1">
            <a:extLst>
              <a:ext uri="{FF2B5EF4-FFF2-40B4-BE49-F238E27FC236}">
                <a16:creationId xmlns:a16="http://schemas.microsoft.com/office/drawing/2014/main" id="{7D37CB5B-0209-488C-AE2D-91B8AA45B711}"/>
              </a:ext>
            </a:extLst>
          </p:cNvPr>
          <p:cNvSpPr/>
          <p:nvPr/>
        </p:nvSpPr>
        <p:spPr>
          <a:xfrm>
            <a:off x="877330" y="102114"/>
            <a:ext cx="9843530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r>
              <a:rPr lang="en-US" altLang="zh-TW" sz="3600" b="1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Swap Component verification</a:t>
            </a:r>
            <a:endParaRPr lang="zh-TW" altLang="en-US" sz="3600" b="1" dirty="0">
              <a:solidFill>
                <a:srgbClr val="002F7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973682B-98DE-4E32-BB98-E59FE74B1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000" y="703263"/>
            <a:ext cx="8153400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300000000000000" pitchFamily="18" charset="-12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300000000000000" pitchFamily="18" charset="-12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300000000000000" pitchFamily="18" charset="-12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300000000000000" pitchFamily="18" charset="-12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300000000000000" pitchFamily="18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300000000000000" pitchFamily="18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300000000000000" pitchFamily="18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300000000000000" pitchFamily="18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300000000000000" pitchFamily="18" charset="-12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zh-CN" sz="1800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Swap U801 </a:t>
            </a:r>
            <a:r>
              <a:rPr lang="en-US" altLang="zh-CN" sz="1800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verification between NG and OK material:</a:t>
            </a:r>
          </a:p>
        </p:txBody>
      </p:sp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9DB5029B-A612-4461-B9D5-71E91C24C0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2841749"/>
              </p:ext>
            </p:extLst>
          </p:nvPr>
        </p:nvGraphicFramePr>
        <p:xfrm>
          <a:off x="877330" y="1419782"/>
          <a:ext cx="10284156" cy="3208291"/>
        </p:xfrm>
        <a:graphic>
          <a:graphicData uri="http://schemas.openxmlformats.org/drawingml/2006/table">
            <a:tbl>
              <a:tblPr/>
              <a:tblGrid>
                <a:gridCol w="5588898">
                  <a:extLst>
                    <a:ext uri="{9D8B030D-6E8A-4147-A177-3AD203B41FA5}">
                      <a16:colId xmlns:a16="http://schemas.microsoft.com/office/drawing/2014/main" val="3141295728"/>
                    </a:ext>
                  </a:extLst>
                </a:gridCol>
                <a:gridCol w="4695258">
                  <a:extLst>
                    <a:ext uri="{9D8B030D-6E8A-4147-A177-3AD203B41FA5}">
                      <a16:colId xmlns:a16="http://schemas.microsoft.com/office/drawing/2014/main" val="325518950"/>
                    </a:ext>
                  </a:extLst>
                </a:gridCol>
              </a:tblGrid>
              <a:tr h="580991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</a:t>
                      </a:r>
                      <a:r>
                        <a:rPr lang="en-US" sz="1400" b="1" i="0" u="none" strike="noStrike" baseline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Board</a:t>
                      </a:r>
                      <a:r>
                        <a:rPr lang="en-US" sz="1400" b="1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27432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Items</a:t>
                      </a:r>
                    </a:p>
                  </a:txBody>
                  <a:tcPr marL="6002" marR="6002" marT="600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Ping 192.168.100.25</a:t>
                      </a:r>
                      <a:r>
                        <a:rPr lang="en-US" sz="1400" b="1" i="0" u="none" strike="noStrike" baseline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result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02" marR="6002" marT="6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27511384"/>
                  </a:ext>
                </a:extLst>
              </a:tr>
              <a:tr h="65682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</a:t>
                      </a:r>
                      <a:r>
                        <a:rPr lang="en-US" sz="14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board + OK </a:t>
                      </a:r>
                      <a:r>
                        <a:rPr lang="en-US" sz="14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U801</a:t>
                      </a:r>
                      <a:endParaRPr lang="pl-PL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02" marR="6002" marT="6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Normal</a:t>
                      </a:r>
                    </a:p>
                  </a:txBody>
                  <a:tcPr marL="6002" marR="6002" marT="6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9249848"/>
                  </a:ext>
                </a:extLst>
              </a:tr>
              <a:tr h="656825">
                <a:tc>
                  <a:txBody>
                    <a:bodyPr/>
                    <a:lstStyle/>
                    <a:p>
                      <a:pPr algn="ctr" rtl="0" fontAlgn="ctr"/>
                      <a:r>
                        <a:rPr kumimoji="0" 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NG board + NG </a:t>
                      </a:r>
                      <a:r>
                        <a:rPr kumimoji="0" lang="en-US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U801</a:t>
                      </a:r>
                      <a:endParaRPr lang="pl-PL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02" marR="6002" marT="6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Download</a:t>
                      </a:r>
                      <a:r>
                        <a:rPr lang="en-US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UK OK</a:t>
                      </a:r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</a:p>
                    <a:p>
                      <a:pPr algn="ctr" rtl="0" fontAlgn="ctr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Can not Ping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02" marR="6002" marT="6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9468222"/>
                  </a:ext>
                </a:extLst>
              </a:tr>
              <a:tr h="656825">
                <a:tc>
                  <a:txBody>
                    <a:bodyPr/>
                    <a:lstStyle/>
                    <a:p>
                      <a:pPr algn="ctr" rtl="0" fontAlgn="ctr"/>
                      <a:r>
                        <a:rPr kumimoji="0" 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OK board + NG </a:t>
                      </a:r>
                      <a:r>
                        <a:rPr kumimoji="0" lang="en-US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U801</a:t>
                      </a:r>
                      <a:endParaRPr lang="pl-PL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02" marR="6002" marT="6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Download</a:t>
                      </a:r>
                      <a:r>
                        <a:rPr lang="en-US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UK OK</a:t>
                      </a:r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</a:p>
                    <a:p>
                      <a:pPr algn="ctr" rtl="0" fontAlgn="ctr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Can not Ping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02" marR="6002" marT="6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8787317"/>
                  </a:ext>
                </a:extLst>
              </a:tr>
              <a:tr h="656825">
                <a:tc>
                  <a:txBody>
                    <a:bodyPr/>
                    <a:lstStyle/>
                    <a:p>
                      <a:pPr algn="ctr" rtl="0" fontAlgn="ctr"/>
                      <a:r>
                        <a:rPr kumimoji="0" 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NG board + OK </a:t>
                      </a:r>
                      <a:r>
                        <a:rPr kumimoji="0" lang="en-US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U801</a:t>
                      </a:r>
                      <a:endParaRPr lang="pl-PL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02" marR="6002" marT="6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Normal</a:t>
                      </a:r>
                    </a:p>
                  </a:txBody>
                  <a:tcPr marL="6002" marR="6002" marT="60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4548598"/>
                  </a:ext>
                </a:extLst>
              </a:tr>
            </a:tbl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648FB94E-2053-41E3-AF04-0730DA40FF7F}"/>
              </a:ext>
            </a:extLst>
          </p:cNvPr>
          <p:cNvSpPr/>
          <p:nvPr/>
        </p:nvSpPr>
        <p:spPr>
          <a:xfrm>
            <a:off x="978930" y="4628071"/>
            <a:ext cx="10937299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6075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 :</a:t>
            </a:r>
            <a:r>
              <a:rPr lang="en-US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US" sz="1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- This issue </a:t>
            </a:r>
            <a:r>
              <a:rPr lang="en-US" sz="1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follow </a:t>
            </a:r>
            <a:r>
              <a:rPr lang="en-US" sz="1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U801_RTL8211F-CG </a:t>
            </a:r>
            <a:r>
              <a:rPr lang="en-US" sz="1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(MPM</a:t>
            </a:r>
            <a:r>
              <a:rPr lang="en-US" sz="1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RTL8211F-CG, P/N 002.02152.005, DC: O15, Vendor: </a:t>
            </a:r>
            <a:r>
              <a:rPr lang="en-US" sz="1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REALTEK</a:t>
            </a:r>
            <a:r>
              <a:rPr lang="en-US" sz="160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component no work issue</a:t>
            </a:r>
            <a:endParaRPr lang="en-US" sz="1600" dirty="0" smtClean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0136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D37CB5B-0209-488C-AE2D-91B8AA45B711}"/>
              </a:ext>
            </a:extLst>
          </p:cNvPr>
          <p:cNvSpPr/>
          <p:nvPr/>
        </p:nvSpPr>
        <p:spPr>
          <a:xfrm>
            <a:off x="877330" y="102114"/>
            <a:ext cx="9843530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r>
              <a:rPr lang="en-US" altLang="zh-TW" sz="3600" b="1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</a:t>
            </a:r>
            <a:endParaRPr lang="zh-TW" altLang="en-US" sz="3600" b="1" dirty="0">
              <a:solidFill>
                <a:srgbClr val="002F7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9455" y="775684"/>
            <a:ext cx="11887200" cy="4662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Summary:</a:t>
            </a:r>
          </a:p>
          <a:p>
            <a:pPr marL="285750" indent="571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Product can’t boot up 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by can’t </a:t>
            </a: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sync 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with </a:t>
            </a: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U801_RTL8211F-CG IC at customer image</a:t>
            </a:r>
          </a:p>
          <a:p>
            <a:pPr marL="285750" indent="571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No ping issue can cover 100% by FATP</a:t>
            </a:r>
          </a:p>
          <a:p>
            <a:pPr marL="285750">
              <a:lnSpc>
                <a:spcPct val="150000"/>
              </a:lnSpc>
            </a:pP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This issue follow U801_RTL8211F-CG (MPM: RTL8211F-CG, P/N 002.02152.005, DC: O15, Vendor: REALTEK) component no work issue</a:t>
            </a: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 smtClean="0">
                <a:solidFill>
                  <a:srgbClr val="002F76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Action:</a:t>
            </a:r>
            <a:endParaRPr lang="en-US" b="1" dirty="0" smtClean="0">
              <a:solidFill>
                <a:srgbClr val="002F7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Check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U801_RTL8211F-CG defect rate: PN: 002.02152.005, DC: O15</a:t>
            </a:r>
            <a:b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Total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q’ty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: 50610pcs, Used: 50610pcs, Remaining: 0pcs</a:t>
            </a:r>
            <a:b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DOA: 1/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50610~ 18DPPM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Fii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send FA report and NG component to SQE co-work with </a:t>
            </a: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REALTEK vendor further FA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.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Owner: SQE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. Naomi. Due date: 2025/01/23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105803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1324</TotalTime>
  <Words>1143</Words>
  <Application>Microsoft Office PowerPoint</Application>
  <PresentationFormat>Widescreen</PresentationFormat>
  <Paragraphs>558</Paragraphs>
  <Slides>12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6" baseType="lpstr">
      <vt:lpstr>等线</vt:lpstr>
      <vt:lpstr>Microsoft JhengHei</vt:lpstr>
      <vt:lpstr>Microsoft JhengHei</vt:lpstr>
      <vt:lpstr>微软雅黑</vt:lpstr>
      <vt:lpstr>微软雅黑</vt:lpstr>
      <vt:lpstr>新細明體</vt:lpstr>
      <vt:lpstr>SimSun</vt:lpstr>
      <vt:lpstr>Arial</vt:lpstr>
      <vt:lpstr>Calibri</vt:lpstr>
      <vt:lpstr>Calibri Light</vt:lpstr>
      <vt:lpstr>Times New Roman</vt:lpstr>
      <vt:lpstr>Wingdings</vt:lpstr>
      <vt:lpstr>Office Theme</vt:lpstr>
      <vt:lpstr>Document</vt:lpstr>
      <vt:lpstr>BFX AT-100 1PCS DOA FA REPORT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吳輝午</dc:creator>
  <cp:lastModifiedBy>阮氏姮</cp:lastModifiedBy>
  <cp:revision>14</cp:revision>
  <dcterms:created xsi:type="dcterms:W3CDTF">2024-12-17T11:58:04Z</dcterms:created>
  <dcterms:modified xsi:type="dcterms:W3CDTF">2024-12-19T01:41:59Z</dcterms:modified>
</cp:coreProperties>
</file>